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4"/>
  </p:sldMasterIdLst>
  <p:notesMasterIdLst>
    <p:notesMasterId r:id="rId28"/>
  </p:notesMasterIdLst>
  <p:sldIdLst>
    <p:sldId id="471" r:id="rId5"/>
    <p:sldId id="1946" r:id="rId6"/>
    <p:sldId id="474" r:id="rId7"/>
    <p:sldId id="1923" r:id="rId8"/>
    <p:sldId id="1937" r:id="rId9"/>
    <p:sldId id="1925" r:id="rId10"/>
    <p:sldId id="1924" r:id="rId11"/>
    <p:sldId id="1943" r:id="rId12"/>
    <p:sldId id="1926" r:id="rId13"/>
    <p:sldId id="1938" r:id="rId14"/>
    <p:sldId id="1927" r:id="rId15"/>
    <p:sldId id="1940" r:id="rId16"/>
    <p:sldId id="1941" r:id="rId17"/>
    <p:sldId id="1942" r:id="rId18"/>
    <p:sldId id="1928" r:id="rId19"/>
    <p:sldId id="1929" r:id="rId20"/>
    <p:sldId id="1930" r:id="rId21"/>
    <p:sldId id="1931" r:id="rId22"/>
    <p:sldId id="1932" r:id="rId23"/>
    <p:sldId id="1933" r:id="rId24"/>
    <p:sldId id="1935" r:id="rId25"/>
    <p:sldId id="1934" r:id="rId26"/>
    <p:sldId id="1944" r:id="rId27"/>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D00"/>
    <a:srgbClr val="262262"/>
    <a:srgbClr val="199CD9"/>
    <a:srgbClr val="456024"/>
    <a:srgbClr val="20305C"/>
    <a:srgbClr val="45005C"/>
    <a:srgbClr val="00555C"/>
    <a:srgbClr val="1C9CD8"/>
    <a:srgbClr val="A6CE39"/>
    <a:srgbClr val="FF3E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6F51B1A-607C-4CFA-89EC-F8CC3C816118}" type="datetimeFigureOut">
              <a:rPr lang="sv-SE" smtClean="0"/>
              <a:t>2024-09-17</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777BC01-6843-4605-B090-3EA872172D71}" type="slidenum">
              <a:rPr lang="sv-SE" smtClean="0"/>
              <a:t>‹#›</a:t>
            </a:fld>
            <a:endParaRPr lang="sv-SE"/>
          </a:p>
        </p:txBody>
      </p:sp>
    </p:spTree>
    <p:extLst>
      <p:ext uri="{BB962C8B-B14F-4D97-AF65-F5344CB8AC3E}">
        <p14:creationId xmlns:p14="http://schemas.microsoft.com/office/powerpoint/2010/main" val="3901692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PPT-format med klickbara länkar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77BC01-6843-4605-B090-3EA872172D71}"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0249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_blå">
    <p:bg>
      <p:bgPr>
        <a:solidFill>
          <a:srgbClr val="26226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A1742BB7-34A3-4595-9362-B59D8B0AA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7" name="Rubrik 1">
            <a:extLst>
              <a:ext uri="{FF2B5EF4-FFF2-40B4-BE49-F238E27FC236}">
                <a16:creationId xmlns:a16="http://schemas.microsoft.com/office/drawing/2014/main" id="{13AFAC1C-44E0-4894-84F3-D0259B6A9BE9}"/>
              </a:ext>
            </a:extLst>
          </p:cNvPr>
          <p:cNvSpPr>
            <a:spLocks noGrp="1"/>
          </p:cNvSpPr>
          <p:nvPr>
            <p:ph type="ctrTitle" hasCustomPrompt="1"/>
          </p:nvPr>
        </p:nvSpPr>
        <p:spPr>
          <a:xfrm>
            <a:off x="421978" y="1697572"/>
            <a:ext cx="8206597" cy="2059338"/>
          </a:xfrm>
        </p:spPr>
        <p:txBody>
          <a:bodyPr anchor="b">
            <a:noAutofit/>
          </a:bodyPr>
          <a:lstStyle>
            <a:lvl1pPr algn="l">
              <a:defRPr sz="7200" spc="-150" baseline="0">
                <a:solidFill>
                  <a:srgbClr val="199CD9"/>
                </a:solidFill>
                <a:latin typeface="Source Sans Pro Semibold" panose="020B0603030403020204" pitchFamily="34" charset="0"/>
              </a:defRPr>
            </a:lvl1pPr>
          </a:lstStyle>
          <a:p>
            <a:r>
              <a:rPr lang="sv-SE"/>
              <a:t>Presentationens rubrik skrivs här</a:t>
            </a:r>
          </a:p>
        </p:txBody>
      </p:sp>
      <p:sp>
        <p:nvSpPr>
          <p:cNvPr id="8" name="Platshållare för text 8">
            <a:extLst>
              <a:ext uri="{FF2B5EF4-FFF2-40B4-BE49-F238E27FC236}">
                <a16:creationId xmlns:a16="http://schemas.microsoft.com/office/drawing/2014/main" id="{0F641A72-8DD5-4A24-88E9-4E68B956CB78}"/>
              </a:ext>
            </a:extLst>
          </p:cNvPr>
          <p:cNvSpPr>
            <a:spLocks noGrp="1"/>
          </p:cNvSpPr>
          <p:nvPr>
            <p:ph type="body" sz="quarter" idx="13" hasCustomPrompt="1"/>
          </p:nvPr>
        </p:nvSpPr>
        <p:spPr>
          <a:xfrm>
            <a:off x="444280" y="397494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a:t>Namn</a:t>
            </a:r>
          </a:p>
        </p:txBody>
      </p:sp>
      <p:sp>
        <p:nvSpPr>
          <p:cNvPr id="10" name="Platshållare för text 10">
            <a:extLst>
              <a:ext uri="{FF2B5EF4-FFF2-40B4-BE49-F238E27FC236}">
                <a16:creationId xmlns:a16="http://schemas.microsoft.com/office/drawing/2014/main" id="{B4C2D811-DBB8-4967-8307-4F04CC10BD25}"/>
              </a:ext>
            </a:extLst>
          </p:cNvPr>
          <p:cNvSpPr>
            <a:spLocks noGrp="1"/>
          </p:cNvSpPr>
          <p:nvPr>
            <p:ph type="body" sz="quarter" idx="14" hasCustomPrompt="1"/>
          </p:nvPr>
        </p:nvSpPr>
        <p:spPr>
          <a:xfrm>
            <a:off x="444280" y="432986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a:t>Organisation/Förvaltning</a:t>
            </a:r>
          </a:p>
        </p:txBody>
      </p:sp>
      <p:sp>
        <p:nvSpPr>
          <p:cNvPr id="12" name="Platshållare för text 12">
            <a:extLst>
              <a:ext uri="{FF2B5EF4-FFF2-40B4-BE49-F238E27FC236}">
                <a16:creationId xmlns:a16="http://schemas.microsoft.com/office/drawing/2014/main" id="{44C03BEE-69FC-4395-A685-7FA5CE9C02DB}"/>
              </a:ext>
            </a:extLst>
          </p:cNvPr>
          <p:cNvSpPr>
            <a:spLocks noGrp="1"/>
          </p:cNvSpPr>
          <p:nvPr>
            <p:ph type="body" sz="quarter" idx="15" hasCustomPrompt="1"/>
          </p:nvPr>
        </p:nvSpPr>
        <p:spPr>
          <a:xfrm>
            <a:off x="444280" y="472004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a:t>Datum (Skrivs datum, månad, år, t ex 21 maj 2016</a:t>
            </a:r>
          </a:p>
        </p:txBody>
      </p:sp>
    </p:spTree>
    <p:extLst>
      <p:ext uri="{BB962C8B-B14F-4D97-AF65-F5344CB8AC3E}">
        <p14:creationId xmlns:p14="http://schemas.microsoft.com/office/powerpoint/2010/main" val="1580953940"/>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a:solidFill>
                  <a:srgbClr val="20305C"/>
                </a:solidFill>
                <a:latin typeface="Source Sans Pro Semibold" panose="020B0603030403020204" pitchFamily="34" charset="0"/>
              </a:defRPr>
            </a:lvl1pPr>
          </a:lstStyle>
          <a:p>
            <a:r>
              <a:rPr lang="sv-SE"/>
              <a:t>Klicka här för att ändra format</a:t>
            </a:r>
          </a:p>
        </p:txBody>
      </p:sp>
      <p:sp>
        <p:nvSpPr>
          <p:cNvPr id="3" name="Platshållare för innehåll 2"/>
          <p:cNvSpPr>
            <a:spLocks noGrp="1"/>
          </p:cNvSpPr>
          <p:nvPr>
            <p:ph idx="1" hasCustomPrompt="1"/>
          </p:nvPr>
        </p:nvSpPr>
        <p:spPr>
          <a:xfrm>
            <a:off x="838200" y="263471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a:t>Klicka här för att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9160727"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346173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95679"/>
            <a:ext cx="9371646" cy="1255857"/>
          </a:xfrm>
        </p:spPr>
        <p:txBody>
          <a:bodyPr anchor="b" anchorCtr="0">
            <a:normAutofit/>
          </a:bodyPr>
          <a:lstStyle>
            <a:lvl1pPr>
              <a:defRPr sz="4000">
                <a:solidFill>
                  <a:schemeClr val="accent1"/>
                </a:solidFill>
                <a:latin typeface="Source Sans Pro Semibold" panose="020B0603030403020204" pitchFamily="34" charset="0"/>
              </a:defRPr>
            </a:lvl1pPr>
          </a:lstStyle>
          <a:p>
            <a:r>
              <a:rPr lang="sv-SE"/>
              <a:t>Klicka här för att skriva rubrik</a:t>
            </a:r>
          </a:p>
        </p:txBody>
      </p:sp>
      <p:sp>
        <p:nvSpPr>
          <p:cNvPr id="3" name="Platshållare för innehåll 2"/>
          <p:cNvSpPr>
            <a:spLocks noGrp="1"/>
          </p:cNvSpPr>
          <p:nvPr>
            <p:ph idx="1" hasCustomPrompt="1"/>
          </p:nvPr>
        </p:nvSpPr>
        <p:spPr>
          <a:xfrm>
            <a:off x="838200" y="230959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a:t>Klicka här för att skriva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9520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71791"/>
            <a:ext cx="9371646" cy="1279746"/>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a:t>Klicka här för att skriva rubrik</a:t>
            </a:r>
          </a:p>
        </p:txBody>
      </p:sp>
      <p:sp>
        <p:nvSpPr>
          <p:cNvPr id="3" name="Platshållare för innehåll 2"/>
          <p:cNvSpPr>
            <a:spLocks noGrp="1"/>
          </p:cNvSpPr>
          <p:nvPr>
            <p:ph idx="1" hasCustomPrompt="1"/>
          </p:nvPr>
        </p:nvSpPr>
        <p:spPr>
          <a:xfrm>
            <a:off x="838200"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a:t>Klicka här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id="{7D5C7BD4-2145-4C07-8407-A2DF885128BC}"/>
              </a:ext>
            </a:extLst>
          </p:cNvPr>
          <p:cNvSpPr>
            <a:spLocks noGrp="1"/>
          </p:cNvSpPr>
          <p:nvPr>
            <p:ph idx="13" hasCustomPrompt="1"/>
          </p:nvPr>
        </p:nvSpPr>
        <p:spPr>
          <a:xfrm>
            <a:off x="5610311"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a:t>Klicka här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41039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vsnittsbild">
    <p:bg>
      <p:bgPr>
        <a:solidFill>
          <a:srgbClr val="262262"/>
        </a:solidFill>
        <a:effectLst/>
      </p:bgPr>
    </p:bg>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a:xfrm>
            <a:off x="9145858" y="6356350"/>
            <a:ext cx="2743200" cy="365125"/>
          </a:xfrm>
        </p:spPr>
        <p:txBody>
          <a:bodyPr/>
          <a:lstStyle>
            <a:lvl1pPr>
              <a:defRPr>
                <a:solidFill>
                  <a:schemeClr val="bg1"/>
                </a:solidFill>
              </a:defRPr>
            </a:lvl1pPr>
          </a:lstStyle>
          <a:p>
            <a:fld id="{D02B33C2-54EE-4A44-9B78-6F01870CE737}" type="slidenum">
              <a:rPr lang="sv-SE" smtClean="0"/>
              <a:pPr/>
              <a:t>‹#›</a:t>
            </a:fld>
            <a:endParaRPr lang="sv-SE"/>
          </a:p>
        </p:txBody>
      </p:sp>
      <p:pic>
        <p:nvPicPr>
          <p:cNvPr id="4" name="Bildobjekt 3">
            <a:extLst>
              <a:ext uri="{FF2B5EF4-FFF2-40B4-BE49-F238E27FC236}">
                <a16:creationId xmlns:a16="http://schemas.microsoft.com/office/drawing/2014/main" id="{6BDCDAAA-750D-42AA-98E5-8271C45780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Rubrik 1">
            <a:extLst>
              <a:ext uri="{FF2B5EF4-FFF2-40B4-BE49-F238E27FC236}">
                <a16:creationId xmlns:a16="http://schemas.microsoft.com/office/drawing/2014/main" id="{2799875D-D8A9-4841-8D7E-A35C501517B1}"/>
              </a:ext>
            </a:extLst>
          </p:cNvPr>
          <p:cNvSpPr>
            <a:spLocks noGrp="1"/>
          </p:cNvSpPr>
          <p:nvPr>
            <p:ph type="ctrTitle" hasCustomPrompt="1"/>
          </p:nvPr>
        </p:nvSpPr>
        <p:spPr>
          <a:xfrm>
            <a:off x="431186" y="1122363"/>
            <a:ext cx="8206597" cy="2980080"/>
          </a:xfrm>
        </p:spPr>
        <p:txBody>
          <a:bodyPr anchor="b">
            <a:normAutofit/>
          </a:bodyPr>
          <a:lstStyle>
            <a:lvl1pPr algn="l">
              <a:defRPr sz="5400" spc="-150" baseline="0">
                <a:solidFill>
                  <a:srgbClr val="199CD9"/>
                </a:solidFill>
                <a:latin typeface="Source Sans Pro Semibold" panose="020B0603030403020204" pitchFamily="34" charset="0"/>
              </a:defRPr>
            </a:lvl1pPr>
          </a:lstStyle>
          <a:p>
            <a:r>
              <a:rPr lang="sv-SE"/>
              <a:t>Rubrik för avsnittet</a:t>
            </a:r>
          </a:p>
        </p:txBody>
      </p:sp>
      <p:sp>
        <p:nvSpPr>
          <p:cNvPr id="9" name="Platshållare för text 7">
            <a:extLst>
              <a:ext uri="{FF2B5EF4-FFF2-40B4-BE49-F238E27FC236}">
                <a16:creationId xmlns:a16="http://schemas.microsoft.com/office/drawing/2014/main" id="{0776DC2C-AFFD-4118-AF33-ABB7FB720F9E}"/>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a:t>Underrubrik</a:t>
            </a:r>
          </a:p>
        </p:txBody>
      </p:sp>
    </p:spTree>
    <p:extLst>
      <p:ext uri="{BB962C8B-B14F-4D97-AF65-F5344CB8AC3E}">
        <p14:creationId xmlns:p14="http://schemas.microsoft.com/office/powerpoint/2010/main" val="402349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åe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8058615" y="0"/>
            <a:ext cx="4080998" cy="6858000"/>
          </a:xfrm>
        </p:spPr>
        <p:txBody>
          <a:bodyPr/>
          <a:lstStyle/>
          <a:p>
            <a:r>
              <a:rPr lang="sv-SE"/>
              <a:t>Klicka på ikonen för att lägga till en bild</a:t>
            </a:r>
          </a:p>
        </p:txBody>
      </p:sp>
      <p:sp>
        <p:nvSpPr>
          <p:cNvPr id="2" name="Rubrik 1"/>
          <p:cNvSpPr>
            <a:spLocks noGrp="1"/>
          </p:cNvSpPr>
          <p:nvPr>
            <p:ph type="title" hasCustomPrompt="1"/>
          </p:nvPr>
        </p:nvSpPr>
        <p:spPr>
          <a:xfrm>
            <a:off x="838200" y="1195709"/>
            <a:ext cx="6529039" cy="1380947"/>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a:t>Rubrik</a:t>
            </a:r>
          </a:p>
        </p:txBody>
      </p:sp>
      <p:sp>
        <p:nvSpPr>
          <p:cNvPr id="3" name="Platshållare för innehåll 2"/>
          <p:cNvSpPr>
            <a:spLocks noGrp="1"/>
          </p:cNvSpPr>
          <p:nvPr>
            <p:ph idx="1"/>
          </p:nvPr>
        </p:nvSpPr>
        <p:spPr>
          <a:xfrm>
            <a:off x="838200" y="2634712"/>
            <a:ext cx="6529039" cy="3542250"/>
          </a:xfrm>
        </p:spPr>
        <p:txBody>
          <a:bodyPr/>
          <a:lstStyle>
            <a:lvl1pPr marL="0" indent="0">
              <a:buNone/>
              <a:defRPr sz="2400">
                <a:latin typeface="Source Sans Pro" panose="020B0503030403020204" pitchFamily="34" charset="0"/>
              </a:defRPr>
            </a:lvl1pPr>
            <a:lvl2pPr>
              <a:defRPr sz="2000">
                <a:latin typeface="Source Sans Pro" panose="020B0503030403020204" pitchFamily="34" charset="0"/>
              </a:defRPr>
            </a:lvl2pPr>
            <a:lvl3pPr>
              <a:defRPr sz="1800">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7B7A8CB7-9EA9-405B-9ECF-57257BC613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8447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gga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5099823" y="0"/>
            <a:ext cx="7084393" cy="4723492"/>
          </a:xfrm>
        </p:spPr>
        <p:txBody>
          <a:bodyPr/>
          <a:lstStyle/>
          <a:p>
            <a:r>
              <a:rPr lang="sv-SE"/>
              <a:t>Klicka på ikonen för att lägga till en bild</a:t>
            </a:r>
          </a:p>
        </p:txBody>
      </p:sp>
      <p:sp>
        <p:nvSpPr>
          <p:cNvPr id="2" name="Rubrik 1"/>
          <p:cNvSpPr>
            <a:spLocks noGrp="1"/>
          </p:cNvSpPr>
          <p:nvPr>
            <p:ph type="title" hasCustomPrompt="1"/>
          </p:nvPr>
        </p:nvSpPr>
        <p:spPr>
          <a:xfrm>
            <a:off x="838200" y="1128911"/>
            <a:ext cx="3827745" cy="1433232"/>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5099823" y="4723492"/>
            <a:ext cx="7084394" cy="2134508"/>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7099BE6B-7AFC-4461-ACF5-D64108E586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91137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1679944" y="0"/>
            <a:ext cx="10512058" cy="6858000"/>
          </a:xfrm>
        </p:spPr>
        <p:txBody>
          <a:bodyPr/>
          <a:lstStyle/>
          <a:p>
            <a:r>
              <a:rPr lang="sv-SE"/>
              <a:t>Klicka på ikonen för att lägga till en bild</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1" y="0"/>
            <a:ext cx="1679944"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22327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224833"/>
            <a:ext cx="7774172" cy="717553"/>
          </a:xfrm>
        </p:spPr>
        <p:txBody>
          <a:bodyPr anchor="b" anchorCtr="0">
            <a:normAutofit/>
          </a:bodyPr>
          <a:lstStyle>
            <a:lvl1pPr>
              <a:defRPr sz="3200" spc="-150" baseline="0">
                <a:solidFill>
                  <a:srgbClr val="20305C"/>
                </a:solidFill>
                <a:latin typeface="Source Sans Pro Semibold" panose="020B0603030403020204" pitchFamily="34" charset="0"/>
              </a:defRPr>
            </a:lvl1pPr>
          </a:lstStyle>
          <a:p>
            <a:r>
              <a:rPr lang="sv-SE"/>
              <a:t>Rubrik</a:t>
            </a:r>
          </a:p>
        </p:txBody>
      </p:sp>
      <p:sp>
        <p:nvSpPr>
          <p:cNvPr id="6" name="Platshållare för innehåll 5">
            <a:extLst>
              <a:ext uri="{FF2B5EF4-FFF2-40B4-BE49-F238E27FC236}">
                <a16:creationId xmlns:a16="http://schemas.microsoft.com/office/drawing/2014/main" id="{251D4C7A-8179-41C9-8075-7E07771269D6}"/>
              </a:ext>
            </a:extLst>
          </p:cNvPr>
          <p:cNvSpPr>
            <a:spLocks noGrp="1"/>
          </p:cNvSpPr>
          <p:nvPr>
            <p:ph sz="quarter" idx="14"/>
          </p:nvPr>
        </p:nvSpPr>
        <p:spPr>
          <a:xfrm>
            <a:off x="838200" y="951470"/>
            <a:ext cx="9167037" cy="5268577"/>
          </a:xfrm>
        </p:spPr>
        <p:txBody>
          <a:bodyPr/>
          <a:lstStyle>
            <a:lvl1pPr marL="0" indent="0">
              <a:buNone/>
              <a:defRPr/>
            </a:lvl1pPr>
          </a:lstStyle>
          <a:p>
            <a:pPr lvl="0"/>
            <a:r>
              <a:rPr lang="sv-SE"/>
              <a:t>Klicka här för att ändra format på bakgrundstexten</a:t>
            </a:r>
          </a:p>
        </p:txBody>
      </p:sp>
      <p:pic>
        <p:nvPicPr>
          <p:cNvPr id="8" name="Bildobjekt 7">
            <a:extLst>
              <a:ext uri="{FF2B5EF4-FFF2-40B4-BE49-F238E27FC236}">
                <a16:creationId xmlns:a16="http://schemas.microsoft.com/office/drawing/2014/main" id="{2405207A-686B-4280-A519-BF69BE0D48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39953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vslutsbild">
    <p:bg>
      <p:bgPr>
        <a:solidFill>
          <a:srgbClr val="262262"/>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5B88CC4-EE60-49E6-9BAA-C69AF81606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2253" y="2683688"/>
            <a:ext cx="3467493" cy="1490624"/>
          </a:xfrm>
          <a:prstGeom prst="rect">
            <a:avLst/>
          </a:prstGeom>
        </p:spPr>
      </p:pic>
    </p:spTree>
    <p:extLst>
      <p:ext uri="{BB962C8B-B14F-4D97-AF65-F5344CB8AC3E}">
        <p14:creationId xmlns:p14="http://schemas.microsoft.com/office/powerpoint/2010/main" val="330267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8"/>
            <a:ext cx="9371646" cy="1121588"/>
          </a:xfrm>
          <a:prstGeom prst="rect">
            <a:avLst/>
          </a:prstGeom>
        </p:spPr>
        <p:txBody>
          <a:bodyPr vert="horz" lIns="91440" tIns="45720" rIns="91440" bIns="45720" rtlCol="0" anchor="b" anchorCtr="0">
            <a:normAutofit/>
          </a:bodyPr>
          <a:lstStyle/>
          <a:p>
            <a:r>
              <a:rPr lang="sv-SE"/>
              <a:t>Klicka här för att ändra format</a:t>
            </a:r>
          </a:p>
        </p:txBody>
      </p:sp>
      <p:sp>
        <p:nvSpPr>
          <p:cNvPr id="3" name="Platshållare för text 2"/>
          <p:cNvSpPr>
            <a:spLocks noGrp="1"/>
          </p:cNvSpPr>
          <p:nvPr>
            <p:ph type="body" idx="1"/>
          </p:nvPr>
        </p:nvSpPr>
        <p:spPr>
          <a:xfrm>
            <a:off x="838200" y="2306319"/>
            <a:ext cx="9371646" cy="3870643"/>
          </a:xfrm>
          <a:prstGeom prst="rect">
            <a:avLst/>
          </a:prstGeom>
        </p:spPr>
        <p:txBody>
          <a:bodyPr vert="horz" lIns="91440" tIns="45720" rIns="91440" bIns="4572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3418790755"/>
      </p:ext>
    </p:extLst>
  </p:cSld>
  <p:clrMap bg1="lt1" tx1="dk1" bg2="lt2" tx2="dk2" accent1="accent1" accent2="accent2" accent3="accent3" accent4="accent4" accent5="accent5" accent6="accent6" hlink="hlink" folHlink="folHlink"/>
  <p:sldLayoutIdLst>
    <p:sldLayoutId id="2147483727" r:id="rId1"/>
    <p:sldLayoutId id="2147483878" r:id="rId2"/>
    <p:sldLayoutId id="2147483704" r:id="rId3"/>
    <p:sldLayoutId id="2147483659" r:id="rId4"/>
    <p:sldLayoutId id="2147483714" r:id="rId5"/>
    <p:sldLayoutId id="2147483718" r:id="rId6"/>
    <p:sldLayoutId id="2147483722" r:id="rId7"/>
    <p:sldLayoutId id="2147483724" r:id="rId8"/>
    <p:sldLayoutId id="2147483874" r:id="rId9"/>
    <p:sldLayoutId id="2147483879" r:id="rId10"/>
  </p:sldLayoutIdLst>
  <p:hf hdr="0" dt="0"/>
  <p:txStyles>
    <p:titleStyle>
      <a:lvl1pPr algn="l" defTabSz="914400" rtl="0" eaLnBrk="1" latinLnBrk="0" hangingPunct="1">
        <a:lnSpc>
          <a:spcPct val="90000"/>
        </a:lnSpc>
        <a:spcBef>
          <a:spcPct val="0"/>
        </a:spcBef>
        <a:buNone/>
        <a:defRPr sz="4000" kern="1200">
          <a:solidFill>
            <a:schemeClr val="accent1"/>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hyperlink" Target="https://www.skolverket.se/publikationsserier/ovrigt-material/2023/anpassade-grundskolan---pa-lattlast-svenska" TargetMode="External"/><Relationship Id="rId2" Type="http://schemas.openxmlformats.org/officeDocument/2006/relationships/hyperlink" Target="https://www.skolverket.se/publikationsserier/ovrigt-material/2020/grundsarskolan-ar-till-for-ditt-barn" TargetMode="Externa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nsidan.uppsala.se/Kommungemensamt/Kontor--forvaltningars-interna-sidor/Forvaltningar/Utbildningsforvaltningen/Organisation/HUB/Avdelning-for-Barn--och-elevhalsa/Enhet-for-elevnara-insatser/" TargetMode="External"/><Relationship Id="rId2" Type="http://schemas.openxmlformats.org/officeDocument/2006/relationships/hyperlink" Target="https://www.uppsala.se/skola-och-forskola/anpassad-skola-och-fritids-anpassad-skola/anpassad-grundskola--sok-plats/" TargetMode="Externa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www.skolverket.se/download/18.6bfaca41169863e6a65b592/1553965993056/pdf3388.pdf"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2.xml"/><Relationship Id="rId18" Type="http://schemas.openxmlformats.org/officeDocument/2006/relationships/image" Target="../media/image11.svg"/><Relationship Id="rId26" Type="http://schemas.openxmlformats.org/officeDocument/2006/relationships/image" Target="../media/image19.svg"/><Relationship Id="rId3" Type="http://schemas.openxmlformats.org/officeDocument/2006/relationships/slide" Target="slide4.xml"/><Relationship Id="rId21" Type="http://schemas.openxmlformats.org/officeDocument/2006/relationships/image" Target="../media/image14.png"/><Relationship Id="rId34" Type="http://schemas.openxmlformats.org/officeDocument/2006/relationships/image" Target="../media/image27.svg"/><Relationship Id="rId7" Type="http://schemas.openxmlformats.org/officeDocument/2006/relationships/slide" Target="slide15.xml"/><Relationship Id="rId12" Type="http://schemas.openxmlformats.org/officeDocument/2006/relationships/slide" Target="slide21.xml"/><Relationship Id="rId17" Type="http://schemas.openxmlformats.org/officeDocument/2006/relationships/image" Target="../media/image10.png"/><Relationship Id="rId25" Type="http://schemas.openxmlformats.org/officeDocument/2006/relationships/image" Target="../media/image18.png"/><Relationship Id="rId33" Type="http://schemas.openxmlformats.org/officeDocument/2006/relationships/image" Target="../media/image26.png"/><Relationship Id="rId2" Type="http://schemas.openxmlformats.org/officeDocument/2006/relationships/notesSlide" Target="../notesSlides/notesSlide1.xml"/><Relationship Id="rId16" Type="http://schemas.openxmlformats.org/officeDocument/2006/relationships/image" Target="../media/image9.svg"/><Relationship Id="rId20" Type="http://schemas.openxmlformats.org/officeDocument/2006/relationships/image" Target="../media/image13.svg"/><Relationship Id="rId29"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9.xml"/><Relationship Id="rId24" Type="http://schemas.openxmlformats.org/officeDocument/2006/relationships/image" Target="../media/image17.svg"/><Relationship Id="rId32" Type="http://schemas.openxmlformats.org/officeDocument/2006/relationships/image" Target="../media/image25.svg"/><Relationship Id="rId5" Type="http://schemas.openxmlformats.org/officeDocument/2006/relationships/slide" Target="slide9.xml"/><Relationship Id="rId15" Type="http://schemas.openxmlformats.org/officeDocument/2006/relationships/image" Target="../media/image8.png"/><Relationship Id="rId23" Type="http://schemas.openxmlformats.org/officeDocument/2006/relationships/image" Target="../media/image16.png"/><Relationship Id="rId28" Type="http://schemas.openxmlformats.org/officeDocument/2006/relationships/image" Target="../media/image21.svg"/><Relationship Id="rId36" Type="http://schemas.openxmlformats.org/officeDocument/2006/relationships/image" Target="../media/image29.svg"/><Relationship Id="rId10" Type="http://schemas.openxmlformats.org/officeDocument/2006/relationships/slide" Target="slide18.xml"/><Relationship Id="rId19" Type="http://schemas.openxmlformats.org/officeDocument/2006/relationships/image" Target="../media/image12.png"/><Relationship Id="rId31" Type="http://schemas.openxmlformats.org/officeDocument/2006/relationships/image" Target="../media/image24.png"/><Relationship Id="rId4" Type="http://schemas.openxmlformats.org/officeDocument/2006/relationships/slide" Target="slide6.xml"/><Relationship Id="rId9" Type="http://schemas.openxmlformats.org/officeDocument/2006/relationships/slide" Target="slide17.xml"/><Relationship Id="rId14" Type="http://schemas.openxmlformats.org/officeDocument/2006/relationships/slide" Target="slide20.xml"/><Relationship Id="rId22" Type="http://schemas.openxmlformats.org/officeDocument/2006/relationships/image" Target="../media/image15.svg"/><Relationship Id="rId27" Type="http://schemas.openxmlformats.org/officeDocument/2006/relationships/image" Target="../media/image20.png"/><Relationship Id="rId30" Type="http://schemas.openxmlformats.org/officeDocument/2006/relationships/image" Target="../media/image23.svg"/><Relationship Id="rId35" Type="http://schemas.openxmlformats.org/officeDocument/2006/relationships/image" Target="../media/image28.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www.skolverket.se/publikationsserier/allmanna-rad/2018/mottagande-i-grundsarskola-och-gymnasiesarskola-samt-urval-till-gymnasiesarskolans-nationella-program"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5BE707-A281-4675-A470-77ACDB7DDB9D}"/>
              </a:ext>
            </a:extLst>
          </p:cNvPr>
          <p:cNvSpPr>
            <a:spLocks noGrp="1"/>
          </p:cNvSpPr>
          <p:nvPr>
            <p:ph type="ctrTitle"/>
          </p:nvPr>
        </p:nvSpPr>
        <p:spPr/>
        <p:txBody>
          <a:bodyPr/>
          <a:lstStyle/>
          <a:p>
            <a:r>
              <a:rPr lang="sv-SE" sz="5400">
                <a:latin typeface="Source Sans Pro Semibold"/>
                <a:ea typeface="Source Sans Pro Semibold"/>
              </a:rPr>
              <a:t>Schematisk arbetsgång ansökan till anpassad grundskola </a:t>
            </a:r>
            <a:endParaRPr lang="sv-SE" sz="5400">
              <a:ea typeface="Source Sans Pro Semibold"/>
            </a:endParaRPr>
          </a:p>
        </p:txBody>
      </p:sp>
      <p:sp>
        <p:nvSpPr>
          <p:cNvPr id="3" name="Platshållare för text 2">
            <a:extLst>
              <a:ext uri="{FF2B5EF4-FFF2-40B4-BE49-F238E27FC236}">
                <a16:creationId xmlns:a16="http://schemas.microsoft.com/office/drawing/2014/main" id="{B3048636-D8E8-4221-97B7-7FC4253DF9B6}"/>
              </a:ext>
            </a:extLst>
          </p:cNvPr>
          <p:cNvSpPr>
            <a:spLocks noGrp="1"/>
          </p:cNvSpPr>
          <p:nvPr>
            <p:ph type="body" sz="quarter" idx="13"/>
          </p:nvPr>
        </p:nvSpPr>
        <p:spPr/>
        <p:txBody>
          <a:bodyPr vert="horz" lIns="91440" tIns="45720" rIns="91440" bIns="45720" rtlCol="0" anchor="t">
            <a:noAutofit/>
          </a:bodyPr>
          <a:lstStyle/>
          <a:p>
            <a:r>
              <a:rPr lang="sv-SE">
                <a:latin typeface="Source Sans Pro"/>
                <a:ea typeface="Source Sans Pro"/>
              </a:rPr>
              <a:t>Stödmaterial</a:t>
            </a:r>
            <a:endParaRPr lang="sv-SE">
              <a:ea typeface="Source Sans Pro"/>
            </a:endParaRPr>
          </a:p>
        </p:txBody>
      </p:sp>
      <p:sp>
        <p:nvSpPr>
          <p:cNvPr id="4" name="Platshållare för text 3">
            <a:extLst>
              <a:ext uri="{FF2B5EF4-FFF2-40B4-BE49-F238E27FC236}">
                <a16:creationId xmlns:a16="http://schemas.microsoft.com/office/drawing/2014/main" id="{AD95EF37-952E-40D1-BD39-43AF69DBEED9}"/>
              </a:ext>
            </a:extLst>
          </p:cNvPr>
          <p:cNvSpPr>
            <a:spLocks noGrp="1"/>
          </p:cNvSpPr>
          <p:nvPr>
            <p:ph type="body" sz="quarter" idx="14"/>
          </p:nvPr>
        </p:nvSpPr>
        <p:spPr/>
        <p:txBody>
          <a:bodyPr vert="horz" lIns="91440" tIns="45720" rIns="91440" bIns="45720" rtlCol="0" anchor="t">
            <a:noAutofit/>
          </a:bodyPr>
          <a:lstStyle/>
          <a:p>
            <a:r>
              <a:rPr lang="sv-SE">
                <a:latin typeface="Source Sans Pro"/>
                <a:ea typeface="Source Sans Pro"/>
              </a:rPr>
              <a:t>Barn- och elevhälsan</a:t>
            </a:r>
            <a:endParaRPr lang="sv-SE">
              <a:ea typeface="Source Sans Pro"/>
            </a:endParaRPr>
          </a:p>
        </p:txBody>
      </p:sp>
      <p:sp>
        <p:nvSpPr>
          <p:cNvPr id="5" name="Platshållare för text 4">
            <a:extLst>
              <a:ext uri="{FF2B5EF4-FFF2-40B4-BE49-F238E27FC236}">
                <a16:creationId xmlns:a16="http://schemas.microsoft.com/office/drawing/2014/main" id="{EA6C0D33-2EF2-497E-AFEC-CF890299FD83}"/>
              </a:ext>
            </a:extLst>
          </p:cNvPr>
          <p:cNvSpPr>
            <a:spLocks noGrp="1"/>
          </p:cNvSpPr>
          <p:nvPr>
            <p:ph type="body" sz="quarter" idx="15"/>
          </p:nvPr>
        </p:nvSpPr>
        <p:spPr/>
        <p:txBody>
          <a:bodyPr vert="horz" lIns="91440" tIns="45720" rIns="91440" bIns="45720" rtlCol="0" anchor="t">
            <a:noAutofit/>
          </a:bodyPr>
          <a:lstStyle/>
          <a:p>
            <a:r>
              <a:rPr lang="sv-SE" dirty="0">
                <a:latin typeface="Source Sans Pro"/>
                <a:ea typeface="Source Sans Pro"/>
              </a:rPr>
              <a:t>2023-11-23 (rev. 2024-05-14)</a:t>
            </a:r>
            <a:endParaRPr lang="sv-SE" dirty="0">
              <a:ea typeface="Source Sans Pro"/>
            </a:endParaRPr>
          </a:p>
        </p:txBody>
      </p:sp>
      <p:sp>
        <p:nvSpPr>
          <p:cNvPr id="6" name="textruta 5">
            <a:extLst>
              <a:ext uri="{FF2B5EF4-FFF2-40B4-BE49-F238E27FC236}">
                <a16:creationId xmlns:a16="http://schemas.microsoft.com/office/drawing/2014/main" id="{CC327767-4D9F-B29C-ABDD-63333C8D192C}"/>
              </a:ext>
            </a:extLst>
          </p:cNvPr>
          <p:cNvSpPr txBox="1"/>
          <p:nvPr/>
        </p:nvSpPr>
        <p:spPr>
          <a:xfrm>
            <a:off x="10333615" y="5548544"/>
            <a:ext cx="9232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white"/>
                </a:solidFill>
                <a:effectLst/>
                <a:uLnTx/>
                <a:uFillTx/>
                <a:latin typeface="Source Sans Pro"/>
                <a:ea typeface="+mn-ea"/>
                <a:cs typeface="+mn-cs"/>
              </a:rPr>
              <a:t>Framåt</a:t>
            </a:r>
          </a:p>
        </p:txBody>
      </p:sp>
      <p:pic>
        <p:nvPicPr>
          <p:cNvPr id="8" name="Bild 7" descr="Högerpil med hel fyllning">
            <a:hlinkClick r:id="rId2" action="ppaction://hlinksldjump"/>
            <a:extLst>
              <a:ext uri="{FF2B5EF4-FFF2-40B4-BE49-F238E27FC236}">
                <a16:creationId xmlns:a16="http://schemas.microsoft.com/office/drawing/2014/main" id="{F7E4A133-B672-66A3-8ED8-3A557C07C9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97586" y="5548544"/>
            <a:ext cx="914400" cy="914400"/>
          </a:xfrm>
          <a:prstGeom prst="rect">
            <a:avLst/>
          </a:prstGeom>
        </p:spPr>
      </p:pic>
    </p:spTree>
    <p:extLst>
      <p:ext uri="{BB962C8B-B14F-4D97-AF65-F5344CB8AC3E}">
        <p14:creationId xmlns:p14="http://schemas.microsoft.com/office/powerpoint/2010/main" val="1196898401"/>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EB981D-1318-D600-54E1-C4976FE57534}"/>
              </a:ext>
            </a:extLst>
          </p:cNvPr>
          <p:cNvSpPr>
            <a:spLocks noGrp="1"/>
          </p:cNvSpPr>
          <p:nvPr>
            <p:ph type="title"/>
          </p:nvPr>
        </p:nvSpPr>
        <p:spPr>
          <a:xfrm>
            <a:off x="838200" y="353863"/>
            <a:ext cx="9371646" cy="1078023"/>
          </a:xfrm>
        </p:spPr>
        <p:txBody>
          <a:bodyPr>
            <a:noAutofit/>
          </a:bodyPr>
          <a:lstStyle/>
          <a:p>
            <a:r>
              <a:rPr lang="sv-SE" sz="2200" b="1">
                <a:latin typeface="+mj-lt"/>
              </a:rPr>
              <a:t>3</a:t>
            </a:r>
            <a:r>
              <a:rPr lang="sv-SE" sz="2200" b="1" i="0">
                <a:effectLst/>
                <a:latin typeface="+mj-lt"/>
              </a:rPr>
              <a:t>. Möte med </a:t>
            </a:r>
            <a:r>
              <a:rPr lang="sv-SE" sz="2200" b="1">
                <a:latin typeface="+mj-lt"/>
              </a:rPr>
              <a:t>vårdnadshavarna där</a:t>
            </a:r>
            <a:r>
              <a:rPr lang="sv-SE" sz="2200" b="1" i="0">
                <a:effectLst/>
                <a:latin typeface="+mj-lt"/>
              </a:rPr>
              <a:t> information ges </a:t>
            </a:r>
            <a:r>
              <a:rPr lang="sv-SE" sz="2200" b="1">
                <a:latin typeface="+mj-lt"/>
              </a:rPr>
              <a:t>angående </a:t>
            </a:r>
            <a:r>
              <a:rPr lang="sv-SE" sz="2200" b="1" i="0">
                <a:effectLst/>
                <a:latin typeface="+mj-lt"/>
              </a:rPr>
              <a:t>behovet av utredning om mottagande i anpassad grundskola/anpassad gymnasieskola</a:t>
            </a:r>
            <a:endParaRPr lang="sv-SE" sz="2200"/>
          </a:p>
        </p:txBody>
      </p:sp>
      <p:sp>
        <p:nvSpPr>
          <p:cNvPr id="3" name="Platshållare för innehåll 2">
            <a:extLst>
              <a:ext uri="{FF2B5EF4-FFF2-40B4-BE49-F238E27FC236}">
                <a16:creationId xmlns:a16="http://schemas.microsoft.com/office/drawing/2014/main" id="{0E2BF5F3-24FA-3799-E8F6-BAEDBB287819}"/>
              </a:ext>
            </a:extLst>
          </p:cNvPr>
          <p:cNvSpPr>
            <a:spLocks noGrp="1"/>
          </p:cNvSpPr>
          <p:nvPr>
            <p:ph idx="1"/>
          </p:nvPr>
        </p:nvSpPr>
        <p:spPr>
          <a:xfrm>
            <a:off x="838200" y="1706937"/>
            <a:ext cx="9371646" cy="4400039"/>
          </a:xfrm>
        </p:spPr>
        <p:txBody>
          <a:bodyPr vert="horz" lIns="91440" tIns="45720" rIns="91440" bIns="45720" rtlCol="0" anchor="t">
            <a:noAutofit/>
          </a:bodyPr>
          <a:lstStyle/>
          <a:p>
            <a:pPr fontAlgn="base"/>
            <a:r>
              <a:rPr lang="sv-SE" sz="2000" b="0" i="0">
                <a:solidFill>
                  <a:srgbClr val="000000"/>
                </a:solidFill>
                <a:effectLst/>
                <a:latin typeface="+mn-lt"/>
              </a:rPr>
              <a:t>En framgångsfaktor för att trygga </a:t>
            </a:r>
            <a:r>
              <a:rPr lang="sv-SE" sz="2000">
                <a:solidFill>
                  <a:srgbClr val="000000"/>
                </a:solidFill>
                <a:latin typeface="+mn-lt"/>
              </a:rPr>
              <a:t>vårdnadshavarna i</a:t>
            </a:r>
            <a:r>
              <a:rPr lang="sv-SE" sz="2000" b="0" i="0">
                <a:solidFill>
                  <a:srgbClr val="000000"/>
                </a:solidFill>
                <a:effectLst/>
                <a:latin typeface="+mn-lt"/>
              </a:rPr>
              <a:t> processen är att utse en kontaktperson på skolan som vårdnadshavare kan vända sig till under utredningens gång.   </a:t>
            </a:r>
          </a:p>
          <a:p>
            <a:pPr algn="l" rtl="0" fontAlgn="base"/>
            <a:r>
              <a:rPr lang="sv-SE" sz="2000" b="0" i="0">
                <a:solidFill>
                  <a:srgbClr val="000000"/>
                </a:solidFill>
                <a:effectLst/>
                <a:latin typeface="+mn-lt"/>
              </a:rPr>
              <a:t>Med fördel kan skriftlig information från </a:t>
            </a:r>
            <a:r>
              <a:rPr lang="sv-SE" sz="2000" b="0" i="1">
                <a:solidFill>
                  <a:srgbClr val="000000"/>
                </a:solidFill>
                <a:effectLst/>
                <a:latin typeface="+mn-lt"/>
              </a:rPr>
              <a:t>Skolverket</a:t>
            </a:r>
            <a:r>
              <a:rPr lang="sv-SE" sz="2000" b="0" i="0">
                <a:solidFill>
                  <a:srgbClr val="000000"/>
                </a:solidFill>
                <a:effectLst/>
                <a:latin typeface="+mn-lt"/>
              </a:rPr>
              <a:t> lämnas ut till </a:t>
            </a:r>
            <a:r>
              <a:rPr lang="sv-SE" sz="2000">
                <a:solidFill>
                  <a:srgbClr val="000000"/>
                </a:solidFill>
                <a:latin typeface="+mn-lt"/>
              </a:rPr>
              <a:t>vårdnadshavarna</a:t>
            </a:r>
            <a:r>
              <a:rPr lang="sv-SE" sz="2000" b="0" i="0">
                <a:solidFill>
                  <a:srgbClr val="000000"/>
                </a:solidFill>
                <a:effectLst/>
                <a:latin typeface="+mn-lt"/>
              </a:rPr>
              <a:t> i detta skede:  </a:t>
            </a:r>
          </a:p>
          <a:p>
            <a:pPr algn="l" rtl="0" fontAlgn="base"/>
            <a:r>
              <a:rPr lang="sv-SE" sz="2000" b="0" i="0" u="sng" strike="noStrike">
                <a:solidFill>
                  <a:srgbClr val="0563C1"/>
                </a:solidFill>
                <a:effectLst/>
                <a:latin typeface="+mn-lt"/>
                <a:hlinkClick r:id="rId2"/>
              </a:rPr>
              <a:t>Anpassade grundskolan är till för ditt barn</a:t>
            </a:r>
            <a:endParaRPr lang="sv-SE" sz="2000" b="0" i="0">
              <a:solidFill>
                <a:srgbClr val="000000"/>
              </a:solidFill>
              <a:effectLst/>
              <a:latin typeface="+mn-lt"/>
            </a:endParaRPr>
          </a:p>
          <a:p>
            <a:pPr algn="l" rtl="0" fontAlgn="base"/>
            <a:r>
              <a:rPr lang="sv-SE" sz="2000" b="0" i="0" u="sng" strike="noStrike">
                <a:solidFill>
                  <a:srgbClr val="0563C1"/>
                </a:solidFill>
                <a:effectLst/>
                <a:latin typeface="+mn-lt"/>
                <a:hlinkClick r:id="rId3"/>
              </a:rPr>
              <a:t>Anpassade grundskolan - på lättläst svenska</a:t>
            </a:r>
            <a:endParaRPr lang="sv-SE" sz="2000" b="0" i="0">
              <a:solidFill>
                <a:srgbClr val="000000"/>
              </a:solidFill>
              <a:effectLst/>
              <a:latin typeface="+mn-lt"/>
            </a:endParaRPr>
          </a:p>
          <a:p>
            <a:r>
              <a:rPr lang="sv-SE" sz="2000" b="0" i="0">
                <a:solidFill>
                  <a:srgbClr val="000000"/>
                </a:solidFill>
                <a:effectLst/>
                <a:latin typeface="+mn-lt"/>
              </a:rPr>
              <a:t>Beakta även behovet av visuellt stöd vid lämnande av information till vårdnadshavare.</a:t>
            </a:r>
          </a:p>
          <a:p>
            <a:r>
              <a:rPr lang="sv-SE" sz="2000" b="0" i="0">
                <a:solidFill>
                  <a:srgbClr val="000000"/>
                </a:solidFill>
                <a:effectLst/>
                <a:latin typeface="+mn-lt"/>
              </a:rPr>
              <a:t>Möjlighet finns att i ett senare skede bjuda in specialpedagog från </a:t>
            </a:r>
            <a:r>
              <a:rPr lang="sv-SE" sz="2000" b="0" i="1">
                <a:solidFill>
                  <a:srgbClr val="000000"/>
                </a:solidFill>
                <a:effectLst/>
                <a:latin typeface="+mn-lt"/>
              </a:rPr>
              <a:t>Barn- och elevhälsan</a:t>
            </a:r>
            <a:r>
              <a:rPr lang="sv-SE" sz="2000" b="0" i="0">
                <a:solidFill>
                  <a:srgbClr val="000000"/>
                </a:solidFill>
                <a:effectLst/>
                <a:latin typeface="+mn-lt"/>
              </a:rPr>
              <a:t> som informerar </a:t>
            </a:r>
            <a:r>
              <a:rPr lang="sv-SE" sz="2000">
                <a:solidFill>
                  <a:srgbClr val="000000"/>
                </a:solidFill>
                <a:latin typeface="+mn-lt"/>
              </a:rPr>
              <a:t>vårdnadshavarna</a:t>
            </a:r>
            <a:r>
              <a:rPr lang="sv-SE" sz="2000" b="0" i="0">
                <a:solidFill>
                  <a:srgbClr val="000000"/>
                </a:solidFill>
                <a:effectLst/>
                <a:latin typeface="+mn-lt"/>
              </a:rPr>
              <a:t> om ansökningsprocessen, anpassad grundskolas läroplan, vad det på kort och lång sikt innebär att gå i anpassad grundskola. Information ges även om olika skolalternativen.  </a:t>
            </a:r>
            <a:endParaRPr lang="sv-SE" sz="2800">
              <a:latin typeface="+mn-lt"/>
            </a:endParaRPr>
          </a:p>
        </p:txBody>
      </p:sp>
      <p:sp>
        <p:nvSpPr>
          <p:cNvPr id="4" name="Platshållare för bildnummer 3">
            <a:extLst>
              <a:ext uri="{FF2B5EF4-FFF2-40B4-BE49-F238E27FC236}">
                <a16:creationId xmlns:a16="http://schemas.microsoft.com/office/drawing/2014/main" id="{814CCC61-1EF3-D013-D38B-694B541A87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4" action="ppaction://hlinksldjump"/>
            <a:extLst>
              <a:ext uri="{FF2B5EF4-FFF2-40B4-BE49-F238E27FC236}">
                <a16:creationId xmlns:a16="http://schemas.microsoft.com/office/drawing/2014/main" id="{8398F857-A685-839B-FDBC-93FCCD03C26F}"/>
              </a:ext>
            </a:extLst>
          </p:cNvPr>
          <p:cNvSpPr txBox="1"/>
          <p:nvPr/>
        </p:nvSpPr>
        <p:spPr>
          <a:xfrm>
            <a:off x="9774319" y="6093554"/>
            <a:ext cx="2175029"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Samlad utredning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4"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5" name="Bakåt eller föregående 4">
            <a:hlinkClick r:id="" action="ppaction://hlinkshowjump?jump=previousslide" highlightClick="1"/>
            <a:extLst>
              <a:ext uri="{FF2B5EF4-FFF2-40B4-BE49-F238E27FC236}">
                <a16:creationId xmlns:a16="http://schemas.microsoft.com/office/drawing/2014/main" id="{C69437D7-B803-27E4-FF88-7EC045D48F1B}"/>
              </a:ext>
            </a:extLst>
          </p:cNvPr>
          <p:cNvSpPr/>
          <p:nvPr/>
        </p:nvSpPr>
        <p:spPr>
          <a:xfrm>
            <a:off x="417250" y="6187733"/>
            <a:ext cx="321007" cy="290296"/>
          </a:xfrm>
          <a:prstGeom prst="actionButtonBackPrevious">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Source Sans Pro"/>
              <a:ea typeface="+mn-ea"/>
              <a:cs typeface="+mn-cs"/>
            </a:endParaRPr>
          </a:p>
        </p:txBody>
      </p:sp>
      <p:sp>
        <p:nvSpPr>
          <p:cNvPr id="7" name="Hem 6">
            <a:hlinkClick r:id="rId5" action="ppaction://hlinksldjump" highlightClick="1"/>
            <a:extLst>
              <a:ext uri="{FF2B5EF4-FFF2-40B4-BE49-F238E27FC236}">
                <a16:creationId xmlns:a16="http://schemas.microsoft.com/office/drawing/2014/main" id="{6002BAE2-F4B0-5A44-1591-6F2B982A0EE2}"/>
              </a:ext>
            </a:extLst>
          </p:cNvPr>
          <p:cNvSpPr/>
          <p:nvPr/>
        </p:nvSpPr>
        <p:spPr>
          <a:xfrm>
            <a:off x="320300" y="555224"/>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4214213241"/>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904188" y="562047"/>
            <a:ext cx="9371646" cy="540000"/>
          </a:xfrm>
        </p:spPr>
        <p:txBody>
          <a:bodyPr>
            <a:normAutofit/>
          </a:bodyPr>
          <a:lstStyle/>
          <a:p>
            <a:r>
              <a:rPr lang="sv-SE" sz="2400" b="1">
                <a:latin typeface="+mj-lt"/>
              </a:rPr>
              <a:t>4</a:t>
            </a:r>
            <a:r>
              <a:rPr lang="sv-SE" sz="2400" b="1" i="0">
                <a:effectLst/>
                <a:latin typeface="+mj-lt"/>
              </a:rPr>
              <a:t>. Samlad utredning av målgruppstillhörighet</a:t>
            </a:r>
            <a:endParaRPr lang="sv-SE" sz="24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28773" y="1158886"/>
            <a:ext cx="9183287" cy="5297332"/>
          </a:xfrm>
        </p:spPr>
        <p:txBody>
          <a:bodyPr vert="horz" lIns="91440" tIns="45720" rIns="91440" bIns="45720" rtlCol="0" anchor="t">
            <a:noAutofit/>
          </a:bodyPr>
          <a:lstStyle/>
          <a:p>
            <a:pPr marL="285750" indent="-285750" algn="l" rtl="0" fontAlgn="base">
              <a:buFont typeface="Arial" panose="020B0604020202020204" pitchFamily="34" charset="0"/>
              <a:buChar char="•"/>
            </a:pPr>
            <a:r>
              <a:rPr lang="sv-SE" sz="1600" b="0" i="0" dirty="0">
                <a:solidFill>
                  <a:srgbClr val="000000"/>
                </a:solidFill>
                <a:effectLst/>
                <a:latin typeface="+mn-lt"/>
              </a:rPr>
              <a:t>Med </a:t>
            </a:r>
            <a:r>
              <a:rPr lang="sv-SE" sz="1600" dirty="0">
                <a:solidFill>
                  <a:srgbClr val="000000"/>
                </a:solidFill>
                <a:latin typeface="+mn-lt"/>
              </a:rPr>
              <a:t>vårdnadshavarnas</a:t>
            </a:r>
            <a:r>
              <a:rPr lang="sv-SE" sz="1600" b="0" i="0" dirty="0">
                <a:solidFill>
                  <a:srgbClr val="000000"/>
                </a:solidFill>
                <a:effectLst/>
                <a:latin typeface="+mn-lt"/>
              </a:rPr>
              <a:t> samtycke ansvarar rektor för att säkerställa att den samlade utredningens fyra bedömningar </a:t>
            </a:r>
            <a:r>
              <a:rPr lang="sv-SE" sz="1600" dirty="0">
                <a:solidFill>
                  <a:srgbClr val="000000"/>
                </a:solidFill>
                <a:latin typeface="+mn-lt"/>
              </a:rPr>
              <a:t>genomförs</a:t>
            </a:r>
            <a:r>
              <a:rPr lang="sv-SE" sz="1600" b="0" i="0" dirty="0">
                <a:solidFill>
                  <a:srgbClr val="000000"/>
                </a:solidFill>
                <a:effectLst/>
                <a:latin typeface="+mn-lt"/>
              </a:rPr>
              <a:t>: pedagogisk bedömning, social bedömning, psykologisk bedömning och medicinsk bedömning. Alla delar behöver genomföras inför en ansökan till anpassad grundskola.</a:t>
            </a:r>
          </a:p>
          <a:p>
            <a:pPr marL="285750" indent="-285750" algn="l" rtl="0" fontAlgn="base">
              <a:buFont typeface="Arial" panose="020B0604020202020204" pitchFamily="34" charset="0"/>
              <a:buChar char="•"/>
            </a:pPr>
            <a:r>
              <a:rPr lang="sv-SE" sz="1600" b="0" i="0" dirty="0">
                <a:solidFill>
                  <a:srgbClr val="000000"/>
                </a:solidFill>
                <a:effectLst/>
                <a:latin typeface="+mn-lt"/>
              </a:rPr>
              <a:t>De fyra bedömningarna syftar till att kartlägga olika aspekter och ger tillsammans en helhetsbild av om eleven tillhör målgruppen för anpassad grundskola eller anpassad gymnasieskola. Ett tvärprofessionellt samarbete i processen rekommenderas. Det är varken möjligt eller önskvärt att endast bygga ett mottagande på en precisering av en viss intelligenskvot.  </a:t>
            </a:r>
            <a:endParaRPr lang="sv-SE" sz="1600" b="0" i="0" dirty="0">
              <a:solidFill>
                <a:srgbClr val="000000"/>
              </a:solidFill>
              <a:effectLst/>
              <a:latin typeface="+mn-lt"/>
              <a:ea typeface="Source Sans Pro"/>
            </a:endParaRPr>
          </a:p>
          <a:p>
            <a:pPr marL="285750" indent="-285750" fontAlgn="base">
              <a:buFont typeface="Arial" panose="020B0604020202020204" pitchFamily="34" charset="0"/>
              <a:buChar char="•"/>
            </a:pPr>
            <a:r>
              <a:rPr lang="sv-SE" sz="1600" b="0" i="0" dirty="0">
                <a:solidFill>
                  <a:srgbClr val="000000"/>
                </a:solidFill>
                <a:effectLst/>
                <a:latin typeface="+mn-lt"/>
              </a:rPr>
              <a:t>Var och en av bedömningarna kan tala för eller emot att eleven tillhör målgruppen för anpassad grundskola/anpassad gymnasieskola. Därför är det viktigt att utredande personal kontinuerligt för en dialog om det fortfarande är aktuellt att slutföra </a:t>
            </a:r>
            <a:r>
              <a:rPr lang="sv-SE" sz="1600" dirty="0">
                <a:solidFill>
                  <a:srgbClr val="000000"/>
                </a:solidFill>
                <a:latin typeface="+mn-lt"/>
              </a:rPr>
              <a:t>alla</a:t>
            </a:r>
            <a:r>
              <a:rPr lang="sv-SE" sz="1600" b="0" i="0" dirty="0">
                <a:solidFill>
                  <a:srgbClr val="000000"/>
                </a:solidFill>
                <a:effectLst/>
                <a:latin typeface="+mn-lt"/>
              </a:rPr>
              <a:t> fyra bedömningarna.</a:t>
            </a:r>
            <a:r>
              <a:rPr lang="sv-SE" sz="1600" dirty="0">
                <a:solidFill>
                  <a:srgbClr val="000000"/>
                </a:solidFill>
                <a:latin typeface="+mn-lt"/>
              </a:rPr>
              <a:t> I vilken ordning bedömningarna ska utföras regleras inte av de allmänna råden utan behöver bedömas från fall till fall. </a:t>
            </a:r>
            <a:endParaRPr lang="sv-SE" sz="1600" b="0" i="0" dirty="0">
              <a:solidFill>
                <a:srgbClr val="000000"/>
              </a:solidFill>
              <a:effectLst/>
              <a:latin typeface="+mn-lt"/>
            </a:endParaRPr>
          </a:p>
          <a:p>
            <a:pPr marL="285750" indent="-285750" algn="l" rtl="0" fontAlgn="base">
              <a:buFont typeface="Arial" panose="020B0604020202020204" pitchFamily="34" charset="0"/>
              <a:buChar char="•"/>
            </a:pPr>
            <a:r>
              <a:rPr lang="sv-SE" sz="1600" b="0" i="0" dirty="0">
                <a:solidFill>
                  <a:srgbClr val="000000"/>
                </a:solidFill>
                <a:effectLst/>
                <a:latin typeface="+mn-lt"/>
              </a:rPr>
              <a:t>Enligt artikel 12 i Barnkonventionen har barn rätt </a:t>
            </a:r>
            <a:r>
              <a:rPr lang="sv-SE" sz="1600" b="0" i="0" u="none" strike="noStrike" dirty="0">
                <a:solidFill>
                  <a:srgbClr val="000000"/>
                </a:solidFill>
                <a:effectLst/>
                <a:latin typeface="+mn-lt"/>
              </a:rPr>
              <a:t>att uttrycka sin mening och höras i alla frågor som rör barnet. Hänsyn ska tas till barnets åsikter, utifrån barnets ålder och mognad (Unicef Sverige, 2018). Detta ska beaktas i samtliga fyra bedömningar.</a:t>
            </a:r>
            <a:r>
              <a:rPr lang="sv-SE" sz="1600" b="0" i="0" dirty="0">
                <a:solidFill>
                  <a:srgbClr val="000000"/>
                </a:solidFill>
                <a:effectLst/>
                <a:latin typeface="+mn-lt"/>
              </a:rPr>
              <a:t> </a:t>
            </a:r>
            <a:endParaRPr lang="sv-SE" sz="1600" b="0" i="0" dirty="0">
              <a:solidFill>
                <a:srgbClr val="000000"/>
              </a:solidFill>
              <a:effectLst/>
              <a:latin typeface="+mn-lt"/>
              <a:ea typeface="Source Sans Pro"/>
            </a:endParaRPr>
          </a:p>
          <a:p>
            <a:pPr marL="285750" indent="-285750" algn="l" rtl="0" fontAlgn="base">
              <a:buFont typeface="Arial" panose="020B0604020202020204" pitchFamily="34" charset="0"/>
              <a:buChar char="•"/>
            </a:pPr>
            <a:r>
              <a:rPr lang="sv-SE" sz="1600" b="0" i="0" dirty="0">
                <a:solidFill>
                  <a:srgbClr val="000000"/>
                </a:solidFill>
                <a:effectLst/>
                <a:latin typeface="+mn-lt"/>
                <a:ea typeface="Calibri"/>
                <a:cs typeface="Calibri"/>
              </a:rPr>
              <a:t>Det är av stor vikt att de olika professionerna som genomför de olika delarna i utredningen har relevant kompetens och utbildning samt att bedömningarna håller en god kvalitét. Dessutom är det viktigt att situation och miljö runt eleven är trygg under bedömningstillfällena. </a:t>
            </a:r>
          </a:p>
          <a:p>
            <a:pPr marL="285750" indent="-285750" algn="l" rtl="0" fontAlgn="base">
              <a:buFont typeface="Arial" panose="020B0604020202020204" pitchFamily="34" charset="0"/>
              <a:buChar char="•"/>
            </a:pPr>
            <a:r>
              <a:rPr lang="sv-SE" sz="1600" dirty="0">
                <a:solidFill>
                  <a:srgbClr val="000000"/>
                </a:solidFill>
                <a:latin typeface="+mn-lt"/>
                <a:ea typeface="Calibri"/>
                <a:cs typeface="Calibri"/>
              </a:rPr>
              <a:t>S</a:t>
            </a:r>
            <a:r>
              <a:rPr lang="sv-SE" sz="1600" b="0" i="0" dirty="0">
                <a:solidFill>
                  <a:srgbClr val="000000"/>
                </a:solidFill>
                <a:effectLst/>
                <a:latin typeface="+mn-lt"/>
                <a:ea typeface="Calibri"/>
                <a:cs typeface="Calibri"/>
              </a:rPr>
              <a:t>kolan fortsätter att stödja elevens lärande under hela utredningsperioden och avvaktar inte med extra anpassningar och särskilt stöd. </a:t>
            </a:r>
          </a:p>
          <a:p>
            <a:pPr algn="l" rtl="0" fontAlgn="base"/>
            <a:endParaRPr lang="sv-SE" sz="2000" b="0" i="0" dirty="0">
              <a:solidFill>
                <a:srgbClr val="000000"/>
              </a:solidFill>
              <a:effectLst/>
              <a:latin typeface="+mn-lt"/>
            </a:endParaRPr>
          </a:p>
          <a:p>
            <a:endParaRPr lang="sv-SE" dirty="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34EBB21A-ECC6-BF73-F29B-129C48C30B3E}"/>
              </a:ext>
            </a:extLst>
          </p:cNvPr>
          <p:cNvSpPr txBox="1"/>
          <p:nvPr/>
        </p:nvSpPr>
        <p:spPr>
          <a:xfrm>
            <a:off x="10346857" y="5969262"/>
            <a:ext cx="162024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Social bedömning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4C9A043A-1504-DDCE-8287-227F475C6645}"/>
              </a:ext>
            </a:extLst>
          </p:cNvPr>
          <p:cNvSpPr/>
          <p:nvPr/>
        </p:nvSpPr>
        <p:spPr>
          <a:xfrm>
            <a:off x="349188" y="509808"/>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400148995"/>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28DB62-8DC5-F4AF-A50E-D6957FFEF206}"/>
              </a:ext>
            </a:extLst>
          </p:cNvPr>
          <p:cNvSpPr>
            <a:spLocks noGrp="1"/>
          </p:cNvSpPr>
          <p:nvPr>
            <p:ph type="title"/>
          </p:nvPr>
        </p:nvSpPr>
        <p:spPr>
          <a:xfrm>
            <a:off x="838200" y="224833"/>
            <a:ext cx="7774172" cy="540000"/>
          </a:xfrm>
        </p:spPr>
        <p:txBody>
          <a:bodyPr>
            <a:normAutofit/>
          </a:bodyPr>
          <a:lstStyle/>
          <a:p>
            <a:r>
              <a:rPr lang="sv-SE" sz="2800"/>
              <a:t>4. Social bedömning </a:t>
            </a:r>
          </a:p>
        </p:txBody>
      </p:sp>
      <p:sp>
        <p:nvSpPr>
          <p:cNvPr id="3" name="Platshållare för innehåll 2">
            <a:extLst>
              <a:ext uri="{FF2B5EF4-FFF2-40B4-BE49-F238E27FC236}">
                <a16:creationId xmlns:a16="http://schemas.microsoft.com/office/drawing/2014/main" id="{776FD01F-9EB2-F2C6-7207-9ADEEA5C75B5}"/>
              </a:ext>
            </a:extLst>
          </p:cNvPr>
          <p:cNvSpPr>
            <a:spLocks noGrp="1"/>
          </p:cNvSpPr>
          <p:nvPr>
            <p:ph sz="quarter" idx="14"/>
          </p:nvPr>
        </p:nvSpPr>
        <p:spPr>
          <a:xfrm>
            <a:off x="838200" y="831402"/>
            <a:ext cx="9167037" cy="5268577"/>
          </a:xfrm>
        </p:spPr>
        <p:txBody>
          <a:bodyPr vert="horz" lIns="91440" tIns="45720" rIns="91440" bIns="45720" rtlCol="0" anchor="t">
            <a:noAutofit/>
          </a:bodyPr>
          <a:lstStyle/>
          <a:p>
            <a:r>
              <a:rPr lang="sv-SE" sz="2200" b="0" i="0" dirty="0">
                <a:solidFill>
                  <a:srgbClr val="000000"/>
                </a:solidFill>
                <a:effectLst/>
                <a:latin typeface="+mn-lt"/>
              </a:rPr>
              <a:t>Elevers utveckling, mognad och möjligheter att ta till sig undervisningen kan påverkas av sociala faktorer såväl i som utanför skolan. </a:t>
            </a:r>
          </a:p>
          <a:p>
            <a:r>
              <a:rPr lang="sv-SE" sz="2200" b="0" i="0" dirty="0">
                <a:solidFill>
                  <a:srgbClr val="000000"/>
                </a:solidFill>
                <a:effectLst/>
                <a:latin typeface="+mn-lt"/>
              </a:rPr>
              <a:t>Syftet med den sociala bedömningen är att redovisa om det finns sociala orsaker och bakgrundsfaktorer som är av sådan karaktär att de kan förklara elevens svårigheter eller om det går att utesluta sociala förklaringar till elevens inlärningssvårigheter. </a:t>
            </a:r>
          </a:p>
          <a:p>
            <a:r>
              <a:rPr lang="sv-SE" sz="2200" b="0" i="0" dirty="0">
                <a:solidFill>
                  <a:srgbClr val="000000"/>
                </a:solidFill>
                <a:effectLst/>
                <a:latin typeface="+mn-lt"/>
              </a:rPr>
              <a:t>Den sociala bedömningen utförs av skolkurator eller någon annan med adekvat utbildning. </a:t>
            </a:r>
          </a:p>
          <a:p>
            <a:r>
              <a:rPr lang="sv-SE" sz="2200" b="0" i="0" dirty="0">
                <a:solidFill>
                  <a:srgbClr val="000000"/>
                </a:solidFill>
                <a:effectLst/>
                <a:latin typeface="+mn-lt"/>
              </a:rPr>
              <a:t>Återkoppling av bedömningen sker till </a:t>
            </a:r>
            <a:r>
              <a:rPr lang="sv-SE" sz="2200" dirty="0">
                <a:solidFill>
                  <a:srgbClr val="000000"/>
                </a:solidFill>
                <a:latin typeface="+mn-lt"/>
              </a:rPr>
              <a:t>vårdnadshavarna samt</a:t>
            </a:r>
            <a:r>
              <a:rPr lang="sv-SE" sz="2200" b="0" i="0" dirty="0">
                <a:solidFill>
                  <a:srgbClr val="000000"/>
                </a:solidFill>
                <a:effectLst/>
                <a:latin typeface="+mn-lt"/>
              </a:rPr>
              <a:t> rektor samt dokumenteras i särskilt stöd.</a:t>
            </a:r>
            <a:endParaRPr lang="sv-SE" sz="2200" dirty="0">
              <a:latin typeface="+mn-lt"/>
            </a:endParaRPr>
          </a:p>
        </p:txBody>
      </p:sp>
      <p:sp>
        <p:nvSpPr>
          <p:cNvPr id="4" name="Platshållare för bildnummer 3">
            <a:extLst>
              <a:ext uri="{FF2B5EF4-FFF2-40B4-BE49-F238E27FC236}">
                <a16:creationId xmlns:a16="http://schemas.microsoft.com/office/drawing/2014/main" id="{0959318A-3207-6D7F-70CD-9F80156FB58A}"/>
              </a:ext>
            </a:extLst>
          </p:cNvPr>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497F7B62-631E-4CE6-859E-ACD9EE24D20F}"/>
              </a:ext>
            </a:extLst>
          </p:cNvPr>
          <p:cNvSpPr txBox="1"/>
          <p:nvPr/>
        </p:nvSpPr>
        <p:spPr>
          <a:xfrm>
            <a:off x="10395751" y="5915994"/>
            <a:ext cx="1606859"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Psykologisk bedömning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Bakåt eller föregående 5">
            <a:hlinkClick r:id="" action="ppaction://hlinkshowjump?jump=previousslide" highlightClick="1"/>
            <a:extLst>
              <a:ext uri="{FF2B5EF4-FFF2-40B4-BE49-F238E27FC236}">
                <a16:creationId xmlns:a16="http://schemas.microsoft.com/office/drawing/2014/main" id="{06211036-08E8-9EDA-A693-2DBBB471CAEC}"/>
              </a:ext>
            </a:extLst>
          </p:cNvPr>
          <p:cNvSpPr/>
          <p:nvPr/>
        </p:nvSpPr>
        <p:spPr>
          <a:xfrm>
            <a:off x="417250" y="6187733"/>
            <a:ext cx="321007" cy="290296"/>
          </a:xfrm>
          <a:prstGeom prst="actionButtonBackPrevious">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Source Sans Pro"/>
              <a:ea typeface="+mn-ea"/>
              <a:cs typeface="+mn-cs"/>
            </a:endParaRPr>
          </a:p>
        </p:txBody>
      </p:sp>
      <p:sp>
        <p:nvSpPr>
          <p:cNvPr id="7" name="Hem 6">
            <a:hlinkClick r:id="rId3" action="ppaction://hlinksldjump" highlightClick="1"/>
            <a:extLst>
              <a:ext uri="{FF2B5EF4-FFF2-40B4-BE49-F238E27FC236}">
                <a16:creationId xmlns:a16="http://schemas.microsoft.com/office/drawing/2014/main" id="{FD273523-0924-C1D6-A574-D8405ED84C68}"/>
              </a:ext>
            </a:extLst>
          </p:cNvPr>
          <p:cNvSpPr/>
          <p:nvPr/>
        </p:nvSpPr>
        <p:spPr>
          <a:xfrm>
            <a:off x="349188" y="140358"/>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614792757"/>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0A4AA6-BF84-B0AB-DBAD-97B8ECD62C31}"/>
              </a:ext>
            </a:extLst>
          </p:cNvPr>
          <p:cNvSpPr>
            <a:spLocks noGrp="1"/>
          </p:cNvSpPr>
          <p:nvPr>
            <p:ph type="title"/>
          </p:nvPr>
        </p:nvSpPr>
        <p:spPr>
          <a:xfrm>
            <a:off x="819347" y="370220"/>
            <a:ext cx="7774172" cy="540000"/>
          </a:xfrm>
        </p:spPr>
        <p:txBody>
          <a:bodyPr>
            <a:normAutofit/>
          </a:bodyPr>
          <a:lstStyle/>
          <a:p>
            <a:r>
              <a:rPr lang="sv-SE" sz="2800"/>
              <a:t>4. Psykologisk bedömning (samtycke krävs)</a:t>
            </a:r>
          </a:p>
        </p:txBody>
      </p:sp>
      <p:sp>
        <p:nvSpPr>
          <p:cNvPr id="3" name="Platshållare för innehåll 2">
            <a:extLst>
              <a:ext uri="{FF2B5EF4-FFF2-40B4-BE49-F238E27FC236}">
                <a16:creationId xmlns:a16="http://schemas.microsoft.com/office/drawing/2014/main" id="{424CF9A2-21E1-E454-A476-3EBE90B08F5E}"/>
              </a:ext>
            </a:extLst>
          </p:cNvPr>
          <p:cNvSpPr>
            <a:spLocks noGrp="1"/>
          </p:cNvSpPr>
          <p:nvPr>
            <p:ph sz="quarter" idx="14"/>
          </p:nvPr>
        </p:nvSpPr>
        <p:spPr>
          <a:xfrm>
            <a:off x="819347" y="986177"/>
            <a:ext cx="9757528" cy="5268577"/>
          </a:xfrm>
        </p:spPr>
        <p:txBody>
          <a:bodyPr vert="horz" lIns="91440" tIns="45720" rIns="91440" bIns="45720" rtlCol="0" anchor="t">
            <a:noAutofit/>
          </a:bodyPr>
          <a:lstStyle/>
          <a:p>
            <a:r>
              <a:rPr lang="sv-SE" sz="1800" b="0" i="0">
                <a:solidFill>
                  <a:srgbClr val="000000"/>
                </a:solidFill>
                <a:effectLst/>
                <a:latin typeface="+mn-lt"/>
              </a:rPr>
              <a:t>Elevens vårdnadshavare måste alltid ge sitt samtycke när det handlar om att göra en psykologisk bedömning. Om vårdnadshavarna inte ger ett sådant medgivande kan oftast inte dessa delar av utredningen genomföras. Det innebär att ärendet kan behöva avslutas.</a:t>
            </a:r>
          </a:p>
          <a:p>
            <a:r>
              <a:rPr lang="sv-SE" sz="1800" b="0" i="0">
                <a:solidFill>
                  <a:srgbClr val="000000"/>
                </a:solidFill>
                <a:effectLst/>
                <a:latin typeface="+mn-lt"/>
              </a:rPr>
              <a:t>Syftet med den psykologiska bedömningen är att fastställa om eleven har en intellektuell funktionsnedsättning eller inte, samt svårighetsgrad. </a:t>
            </a:r>
          </a:p>
          <a:p>
            <a:r>
              <a:rPr lang="sv-SE" sz="1800">
                <a:solidFill>
                  <a:srgbClr val="000000"/>
                </a:solidFill>
                <a:latin typeface="+mn-lt"/>
              </a:rPr>
              <a:t>B</a:t>
            </a:r>
            <a:r>
              <a:rPr lang="sv-SE" sz="1800" b="0" i="0">
                <a:solidFill>
                  <a:srgbClr val="000000"/>
                </a:solidFill>
                <a:effectLst/>
                <a:latin typeface="+mn-lt"/>
              </a:rPr>
              <a:t>edömningen görs av en legitimerad psykolog, till exempel skolpsykologen. Rutiner för vad som ska ingå i bedömningen finns i psykologernas webbhandbok som tillhandahålls av </a:t>
            </a:r>
            <a:r>
              <a:rPr lang="sv-SE" sz="1800" b="0" i="1">
                <a:solidFill>
                  <a:srgbClr val="000000"/>
                </a:solidFill>
                <a:effectLst/>
                <a:latin typeface="+mn-lt"/>
              </a:rPr>
              <a:t>Centrala teamet</a:t>
            </a:r>
            <a:r>
              <a:rPr lang="sv-SE" sz="1800" b="0" i="0">
                <a:solidFill>
                  <a:srgbClr val="000000"/>
                </a:solidFill>
                <a:effectLst/>
                <a:latin typeface="+mn-lt"/>
              </a:rPr>
              <a:t>. </a:t>
            </a:r>
          </a:p>
          <a:p>
            <a:r>
              <a:rPr lang="sv-SE" sz="1800" b="0" i="0">
                <a:solidFill>
                  <a:srgbClr val="000000"/>
                </a:solidFill>
                <a:effectLst/>
                <a:latin typeface="+mn-lt"/>
              </a:rPr>
              <a:t>Vid behov av konsultation kan skolpsykologer kontakta Centrala teamets psykologer för vägledning. </a:t>
            </a:r>
          </a:p>
          <a:p>
            <a:r>
              <a:rPr lang="sv-SE" sz="1800" b="0" i="0">
                <a:solidFill>
                  <a:srgbClr val="000000"/>
                </a:solidFill>
                <a:effectLst/>
                <a:latin typeface="+mn-lt"/>
              </a:rPr>
              <a:t>Återkoppling om huruvida eleven har en intellektuell funktionsnedsättning eller inte sker till </a:t>
            </a:r>
            <a:r>
              <a:rPr lang="sv-SE" sz="1800">
                <a:solidFill>
                  <a:srgbClr val="000000"/>
                </a:solidFill>
                <a:latin typeface="+mn-lt"/>
              </a:rPr>
              <a:t>vårdnadshavarna </a:t>
            </a:r>
            <a:r>
              <a:rPr lang="sv-SE" sz="1800" b="0" i="0">
                <a:solidFill>
                  <a:srgbClr val="000000"/>
                </a:solidFill>
                <a:effectLst/>
                <a:latin typeface="+mn-lt"/>
              </a:rPr>
              <a:t>och elev samt därefter till rektor. Bedömningen dokumenteras även i särskilt stöd.</a:t>
            </a:r>
            <a:r>
              <a:rPr lang="sv-SE" sz="1800">
                <a:solidFill>
                  <a:srgbClr val="000000"/>
                </a:solidFill>
                <a:latin typeface="+mn-lt"/>
              </a:rPr>
              <a:t> </a:t>
            </a:r>
            <a:endParaRPr lang="sv-SE" sz="1800" b="0" i="0">
              <a:solidFill>
                <a:srgbClr val="000000"/>
              </a:solidFill>
              <a:effectLst/>
              <a:latin typeface="+mn-lt"/>
              <a:ea typeface="Source Sans Pro"/>
            </a:endParaRPr>
          </a:p>
          <a:p>
            <a:r>
              <a:rPr lang="sv-SE" sz="1800" b="0" i="0">
                <a:solidFill>
                  <a:srgbClr val="000000"/>
                </a:solidFill>
                <a:effectLst/>
                <a:latin typeface="+mn-lt"/>
              </a:rPr>
              <a:t>I vissa fall kan psykologutredningar via </a:t>
            </a:r>
            <a:r>
              <a:rPr lang="sv-SE" sz="1800" b="0" i="1">
                <a:solidFill>
                  <a:srgbClr val="000000"/>
                </a:solidFill>
                <a:effectLst/>
                <a:latin typeface="+mn-lt"/>
              </a:rPr>
              <a:t>Habiliteringen</a:t>
            </a:r>
            <a:r>
              <a:rPr lang="sv-SE" sz="1800" b="0" i="0">
                <a:solidFill>
                  <a:srgbClr val="000000"/>
                </a:solidFill>
                <a:effectLst/>
                <a:latin typeface="+mn-lt"/>
              </a:rPr>
              <a:t> eller </a:t>
            </a:r>
            <a:r>
              <a:rPr lang="sv-SE" sz="1800" b="0" i="1">
                <a:solidFill>
                  <a:srgbClr val="000000"/>
                </a:solidFill>
                <a:effectLst/>
                <a:latin typeface="+mn-lt"/>
              </a:rPr>
              <a:t>Barn- och Ungdomspsykiatrin </a:t>
            </a:r>
            <a:r>
              <a:rPr lang="sv-SE" sz="1800" b="0" i="0">
                <a:solidFill>
                  <a:srgbClr val="000000"/>
                </a:solidFill>
                <a:effectLst/>
                <a:latin typeface="+mn-lt"/>
              </a:rPr>
              <a:t>resultera i att diagnosen Intellektuell funktionsnedsättning ställs. </a:t>
            </a:r>
          </a:p>
          <a:p>
            <a:r>
              <a:rPr lang="sv-SE" sz="1800">
                <a:solidFill>
                  <a:srgbClr val="000000"/>
                </a:solidFill>
                <a:latin typeface="+mn-lt"/>
              </a:rPr>
              <a:t>Om psykologutlåtande redan finns från annan aktör, med en tydligt ställd diagnos, behöver oftast ingen helt ny psykologutredning göras. Skolpsykologen kan i dessa fall konsultera med handläggare på</a:t>
            </a:r>
            <a:r>
              <a:rPr lang="sv-SE" sz="1800" b="0" i="0">
                <a:solidFill>
                  <a:srgbClr val="000000"/>
                </a:solidFill>
                <a:effectLst/>
                <a:latin typeface="+mn-lt"/>
              </a:rPr>
              <a:t> </a:t>
            </a:r>
            <a:r>
              <a:rPr lang="sv-SE" sz="1800" b="0" i="1">
                <a:solidFill>
                  <a:srgbClr val="000000"/>
                </a:solidFill>
                <a:effectLst/>
                <a:latin typeface="+mn-lt"/>
              </a:rPr>
              <a:t>Myndighetsenheten </a:t>
            </a:r>
            <a:r>
              <a:rPr lang="sv-SE" sz="1800" b="0">
                <a:solidFill>
                  <a:srgbClr val="000000"/>
                </a:solidFill>
                <a:effectLst/>
                <a:latin typeface="+mn-lt"/>
              </a:rPr>
              <a:t>på enhet för elevnära insatser inom Barn- och elevhälsan </a:t>
            </a:r>
            <a:r>
              <a:rPr lang="sv-SE" sz="1800" b="0" i="0">
                <a:solidFill>
                  <a:srgbClr val="000000"/>
                </a:solidFill>
                <a:effectLst/>
                <a:latin typeface="+mn-lt"/>
              </a:rPr>
              <a:t>om skolpsykologen ska genomföra någon kompletterande del. </a:t>
            </a:r>
            <a:endParaRPr lang="sv-SE" sz="1800">
              <a:solidFill>
                <a:srgbClr val="000000"/>
              </a:solidFill>
              <a:latin typeface="+mn-lt"/>
            </a:endParaRPr>
          </a:p>
          <a:p>
            <a:endParaRPr lang="sv-SE" sz="2200" b="0" i="0">
              <a:solidFill>
                <a:srgbClr val="000000"/>
              </a:solidFill>
              <a:effectLst/>
              <a:latin typeface="+mn-lt"/>
            </a:endParaRPr>
          </a:p>
        </p:txBody>
      </p:sp>
      <p:sp>
        <p:nvSpPr>
          <p:cNvPr id="4" name="Platshållare för bildnummer 3">
            <a:extLst>
              <a:ext uri="{FF2B5EF4-FFF2-40B4-BE49-F238E27FC236}">
                <a16:creationId xmlns:a16="http://schemas.microsoft.com/office/drawing/2014/main" id="{B3741AE6-734F-111E-E23C-7B645F855A52}"/>
              </a:ext>
            </a:extLst>
          </p:cNvPr>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44221D70-0C28-0897-8E6A-3373529D6CF1}"/>
              </a:ext>
            </a:extLst>
          </p:cNvPr>
          <p:cNvSpPr txBox="1"/>
          <p:nvPr/>
        </p:nvSpPr>
        <p:spPr>
          <a:xfrm>
            <a:off x="10576875" y="5987018"/>
            <a:ext cx="1425735"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Medicinsk bedömning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Bakåt eller föregående 5">
            <a:hlinkClick r:id="" action="ppaction://hlinkshowjump?jump=previousslide" highlightClick="1"/>
            <a:extLst>
              <a:ext uri="{FF2B5EF4-FFF2-40B4-BE49-F238E27FC236}">
                <a16:creationId xmlns:a16="http://schemas.microsoft.com/office/drawing/2014/main" id="{1C4291ED-D233-8274-11B1-EEC0CF5A02C1}"/>
              </a:ext>
            </a:extLst>
          </p:cNvPr>
          <p:cNvSpPr/>
          <p:nvPr/>
        </p:nvSpPr>
        <p:spPr>
          <a:xfrm>
            <a:off x="417250" y="6187733"/>
            <a:ext cx="321007" cy="290296"/>
          </a:xfrm>
          <a:prstGeom prst="actionButtonBackPrevious">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Source Sans Pro"/>
              <a:ea typeface="+mn-ea"/>
              <a:cs typeface="+mn-cs"/>
            </a:endParaRPr>
          </a:p>
        </p:txBody>
      </p:sp>
      <p:sp>
        <p:nvSpPr>
          <p:cNvPr id="7" name="Hem 6">
            <a:hlinkClick r:id="rId3" action="ppaction://hlinksldjump" highlightClick="1"/>
            <a:extLst>
              <a:ext uri="{FF2B5EF4-FFF2-40B4-BE49-F238E27FC236}">
                <a16:creationId xmlns:a16="http://schemas.microsoft.com/office/drawing/2014/main" id="{FAF55043-0B09-1175-C5E2-3DF8F6C27BEB}"/>
              </a:ext>
            </a:extLst>
          </p:cNvPr>
          <p:cNvSpPr/>
          <p:nvPr/>
        </p:nvSpPr>
        <p:spPr>
          <a:xfrm>
            <a:off x="349188" y="315851"/>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1171832893"/>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F6C72F-8EA4-4EFA-5939-A6064BDD6F32}"/>
              </a:ext>
            </a:extLst>
          </p:cNvPr>
          <p:cNvSpPr>
            <a:spLocks noGrp="1"/>
          </p:cNvSpPr>
          <p:nvPr>
            <p:ph type="title"/>
          </p:nvPr>
        </p:nvSpPr>
        <p:spPr>
          <a:xfrm>
            <a:off x="838200" y="87537"/>
            <a:ext cx="7774172" cy="612000"/>
          </a:xfrm>
        </p:spPr>
        <p:txBody>
          <a:bodyPr>
            <a:normAutofit/>
          </a:bodyPr>
          <a:lstStyle/>
          <a:p>
            <a:r>
              <a:rPr lang="sv-SE" sz="2400"/>
              <a:t>4. Medicinsk bedömning (samtycke krävs)</a:t>
            </a:r>
          </a:p>
        </p:txBody>
      </p:sp>
      <p:sp>
        <p:nvSpPr>
          <p:cNvPr id="3" name="Platshållare för innehåll 2">
            <a:extLst>
              <a:ext uri="{FF2B5EF4-FFF2-40B4-BE49-F238E27FC236}">
                <a16:creationId xmlns:a16="http://schemas.microsoft.com/office/drawing/2014/main" id="{DFB348FE-66DA-2AB0-991E-9E30D7FC169D}"/>
              </a:ext>
            </a:extLst>
          </p:cNvPr>
          <p:cNvSpPr>
            <a:spLocks noGrp="1"/>
          </p:cNvSpPr>
          <p:nvPr>
            <p:ph sz="quarter" idx="14"/>
          </p:nvPr>
        </p:nvSpPr>
        <p:spPr>
          <a:xfrm>
            <a:off x="944732" y="684035"/>
            <a:ext cx="9167037" cy="6037439"/>
          </a:xfrm>
        </p:spPr>
        <p:txBody>
          <a:bodyPr vert="horz" lIns="91440" tIns="45720" rIns="91440" bIns="45720" rtlCol="0" anchor="t">
            <a:noAutofit/>
          </a:bodyPr>
          <a:lstStyle/>
          <a:p>
            <a:r>
              <a:rPr lang="sv-SE" sz="2000" b="0" i="0">
                <a:solidFill>
                  <a:srgbClr val="000000"/>
                </a:solidFill>
                <a:effectLst/>
                <a:latin typeface="+mn-lt"/>
              </a:rPr>
              <a:t>Elevens vårdnadshavare måste alltid ge sitt samtycke när det handlar om att göra en medicinsk bedömning. Om vårdnadshavarna inte ger ett sådant medgivande kan oftast inte dessa delar av utredningen genomföras. Det innebär att ärendet kan behöva avslutas. </a:t>
            </a:r>
          </a:p>
          <a:p>
            <a:r>
              <a:rPr lang="sv-SE" sz="2000" b="0" i="0">
                <a:solidFill>
                  <a:srgbClr val="000000"/>
                </a:solidFill>
                <a:effectLst/>
                <a:latin typeface="+mn-lt"/>
              </a:rPr>
              <a:t>Syftet med den medicinska bedömningen är att fastställa om det finns medicinska orsaker till elevens inlärningssvårigheter och om dessa indikerar målgruppstillhörighet. </a:t>
            </a:r>
          </a:p>
          <a:p>
            <a:r>
              <a:rPr lang="sv-SE" sz="2000" b="0" i="0">
                <a:solidFill>
                  <a:srgbClr val="000000"/>
                </a:solidFill>
                <a:effectLst/>
                <a:latin typeface="+mn-lt"/>
              </a:rPr>
              <a:t>Om läkaren bedömer att det istället finns andra orsaker än intellektuell funktionsnedsättning som kan orsaka elevens uppvisade skolsvårigheter behöver detta beskrivas i bedömningen. Om läkaren anse att det behövs ytterligare utredning för att klargöra orsakerna till en elevs skolsvårigheter behöver dessa beskrivas och utredas vidare. </a:t>
            </a:r>
            <a:endParaRPr lang="sv-SE" sz="2800" b="0" i="0">
              <a:solidFill>
                <a:srgbClr val="000000"/>
              </a:solidFill>
              <a:effectLst/>
              <a:latin typeface="+mn-lt"/>
            </a:endParaRPr>
          </a:p>
          <a:p>
            <a:r>
              <a:rPr lang="sv-SE" sz="2000" b="0" i="0">
                <a:solidFill>
                  <a:srgbClr val="000000"/>
                </a:solidFill>
                <a:effectLst/>
                <a:latin typeface="+mn-lt"/>
              </a:rPr>
              <a:t>Återkoppling av bedömningen sker till </a:t>
            </a:r>
            <a:r>
              <a:rPr lang="sv-SE" sz="2000">
                <a:solidFill>
                  <a:srgbClr val="000000"/>
                </a:solidFill>
                <a:latin typeface="+mn-lt"/>
              </a:rPr>
              <a:t>vårdnadshavarna</a:t>
            </a:r>
            <a:r>
              <a:rPr lang="sv-SE" sz="2000" b="0" i="0">
                <a:solidFill>
                  <a:srgbClr val="000000"/>
                </a:solidFill>
                <a:effectLst/>
                <a:latin typeface="+mn-lt"/>
              </a:rPr>
              <a:t> samt rektor och dokumenteras i särskilt stöd. </a:t>
            </a:r>
          </a:p>
          <a:p>
            <a:r>
              <a:rPr lang="sv-SE" sz="2000">
                <a:solidFill>
                  <a:srgbClr val="000000"/>
                </a:solidFill>
                <a:latin typeface="+mn-lt"/>
              </a:rPr>
              <a:t>Om ett medicinskt utlåtande redan finns från annan aktör, med ovan innehåll, behöver oftast ingen ny medicinsk bedömning göras av skolläkare. Skolsköterska  kan i dessa fall konsultera med handläggare på</a:t>
            </a:r>
            <a:r>
              <a:rPr lang="sv-SE" sz="2000" b="0" i="0">
                <a:solidFill>
                  <a:srgbClr val="000000"/>
                </a:solidFill>
                <a:effectLst/>
                <a:latin typeface="+mn-lt"/>
              </a:rPr>
              <a:t> </a:t>
            </a:r>
            <a:r>
              <a:rPr lang="sv-SE" sz="2000" b="0" i="1">
                <a:solidFill>
                  <a:srgbClr val="000000"/>
                </a:solidFill>
                <a:effectLst/>
                <a:latin typeface="+mn-lt"/>
              </a:rPr>
              <a:t> Myndighetsenheten </a:t>
            </a:r>
            <a:r>
              <a:rPr lang="sv-SE" sz="2000" b="0">
                <a:solidFill>
                  <a:srgbClr val="000000"/>
                </a:solidFill>
                <a:effectLst/>
                <a:latin typeface="+mn-lt"/>
              </a:rPr>
              <a:t>på enhet för elevnära insatser inom Barn- och elevhälsan</a:t>
            </a:r>
            <a:r>
              <a:rPr lang="sv-SE" sz="2000" b="0" i="0">
                <a:solidFill>
                  <a:srgbClr val="000000"/>
                </a:solidFill>
                <a:effectLst/>
                <a:latin typeface="+mn-lt"/>
              </a:rPr>
              <a:t> </a:t>
            </a:r>
            <a:r>
              <a:rPr lang="sv-SE" sz="2000">
                <a:solidFill>
                  <a:srgbClr val="000000"/>
                </a:solidFill>
                <a:latin typeface="+mn-lt"/>
              </a:rPr>
              <a:t>det externa utlåtandet ska skickas in med ansökan eller om detta behöver </a:t>
            </a:r>
            <a:r>
              <a:rPr lang="sv-SE" sz="2000" b="0" i="0">
                <a:solidFill>
                  <a:srgbClr val="000000"/>
                </a:solidFill>
                <a:effectLst/>
                <a:latin typeface="+mn-lt"/>
              </a:rPr>
              <a:t>kompletteras med något från elevhälsans medicinska insats. </a:t>
            </a:r>
            <a:endParaRPr lang="sv-SE" sz="2000">
              <a:solidFill>
                <a:srgbClr val="000000"/>
              </a:solidFill>
              <a:latin typeface="+mn-lt"/>
            </a:endParaRPr>
          </a:p>
          <a:p>
            <a:endParaRPr lang="sv-SE" sz="2800">
              <a:latin typeface="+mn-lt"/>
            </a:endParaRPr>
          </a:p>
        </p:txBody>
      </p:sp>
      <p:sp>
        <p:nvSpPr>
          <p:cNvPr id="4" name="Platshållare för bildnummer 3">
            <a:extLst>
              <a:ext uri="{FF2B5EF4-FFF2-40B4-BE49-F238E27FC236}">
                <a16:creationId xmlns:a16="http://schemas.microsoft.com/office/drawing/2014/main" id="{31D16F45-63E8-BB4E-A995-7A435E71760D}"/>
              </a:ext>
            </a:extLst>
          </p:cNvPr>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727044B1-09AA-2856-2CBC-3AA35A7A32A0}"/>
              </a:ext>
            </a:extLst>
          </p:cNvPr>
          <p:cNvSpPr txBox="1"/>
          <p:nvPr/>
        </p:nvSpPr>
        <p:spPr>
          <a:xfrm>
            <a:off x="10111769" y="5987018"/>
            <a:ext cx="189084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Återkoppla till vårdnadshavare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Bakåt eller föregående 5">
            <a:hlinkClick r:id="" action="ppaction://hlinkshowjump?jump=previousslide" highlightClick="1"/>
            <a:extLst>
              <a:ext uri="{FF2B5EF4-FFF2-40B4-BE49-F238E27FC236}">
                <a16:creationId xmlns:a16="http://schemas.microsoft.com/office/drawing/2014/main" id="{35F4FF5D-5A6A-236C-3BCA-455A66BB1A78}"/>
              </a:ext>
            </a:extLst>
          </p:cNvPr>
          <p:cNvSpPr/>
          <p:nvPr/>
        </p:nvSpPr>
        <p:spPr>
          <a:xfrm>
            <a:off x="417250" y="6187733"/>
            <a:ext cx="321007" cy="290296"/>
          </a:xfrm>
          <a:prstGeom prst="actionButtonBackPrevious">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Source Sans Pro"/>
              <a:ea typeface="+mn-ea"/>
              <a:cs typeface="+mn-cs"/>
            </a:endParaRPr>
          </a:p>
        </p:txBody>
      </p:sp>
      <p:sp>
        <p:nvSpPr>
          <p:cNvPr id="7" name="Hem 6">
            <a:hlinkClick r:id="rId3" action="ppaction://hlinksldjump" highlightClick="1"/>
            <a:extLst>
              <a:ext uri="{FF2B5EF4-FFF2-40B4-BE49-F238E27FC236}">
                <a16:creationId xmlns:a16="http://schemas.microsoft.com/office/drawing/2014/main" id="{00B01456-C019-C0B4-A111-E998A0EA1442}"/>
              </a:ext>
            </a:extLst>
          </p:cNvPr>
          <p:cNvSpPr/>
          <p:nvPr/>
        </p:nvSpPr>
        <p:spPr>
          <a:xfrm>
            <a:off x="349188" y="85476"/>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411525163"/>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392215"/>
            <a:ext cx="9371646" cy="752102"/>
          </a:xfrm>
        </p:spPr>
        <p:txBody>
          <a:bodyPr>
            <a:normAutofit/>
          </a:bodyPr>
          <a:lstStyle/>
          <a:p>
            <a:r>
              <a:rPr lang="sv-SE" sz="2200">
                <a:latin typeface="+mj-lt"/>
              </a:rPr>
              <a:t>5</a:t>
            </a:r>
            <a:r>
              <a:rPr lang="sv-SE" sz="2200" i="0">
                <a:effectLst/>
                <a:latin typeface="+mj-lt"/>
              </a:rPr>
              <a:t>. Återkoppling till vårdnadshavare om vad den samlade utredningen visar</a:t>
            </a:r>
            <a:endParaRPr lang="sv-SE" sz="22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1222094"/>
            <a:ext cx="9371646" cy="5134256"/>
          </a:xfrm>
        </p:spPr>
        <p:txBody>
          <a:bodyPr/>
          <a:lstStyle/>
          <a:p>
            <a:pPr marL="285750" indent="-285750" algn="l" rtl="0" fontAlgn="base">
              <a:buFont typeface="Arial" panose="020B0604020202020204" pitchFamily="34" charset="0"/>
              <a:buChar char="•"/>
            </a:pPr>
            <a:r>
              <a:rPr lang="sv-SE" sz="2200" b="0" i="0">
                <a:solidFill>
                  <a:srgbClr val="000000"/>
                </a:solidFill>
                <a:effectLst/>
                <a:latin typeface="Calibri" panose="020F0502020204030204" pitchFamily="34" charset="0"/>
              </a:rPr>
              <a:t>Utredande personal ansvarar för att ge en tydlig återkoppling av sin del till vårdnadshavarna och eleven utifrån ålder och mognad. </a:t>
            </a:r>
            <a:r>
              <a:rPr lang="sv-SE" sz="2200">
                <a:solidFill>
                  <a:srgbClr val="000000"/>
                </a:solidFill>
                <a:latin typeface="Calibri" panose="020F0502020204030204" pitchFamily="34" charset="0"/>
              </a:rPr>
              <a:t>Därtill behövs ett elevhälsomöte med vårdnadshavarna där resultatet från samtliga delar diskuteras. </a:t>
            </a:r>
          </a:p>
          <a:p>
            <a:pPr marL="285750" indent="-285750" algn="l" rtl="0" fontAlgn="base">
              <a:buFont typeface="Arial" panose="020B0604020202020204" pitchFamily="34" charset="0"/>
              <a:buChar char="•"/>
            </a:pPr>
            <a:r>
              <a:rPr lang="sv-SE" sz="2200" b="0" i="0">
                <a:solidFill>
                  <a:srgbClr val="000000"/>
                </a:solidFill>
                <a:effectLst/>
                <a:latin typeface="Calibri" panose="020F0502020204030204" pitchFamily="34" charset="0"/>
              </a:rPr>
              <a:t>Om den samlade utredningen, eller delar av denna</a:t>
            </a:r>
            <a:r>
              <a:rPr lang="sv-SE" sz="2200">
                <a:solidFill>
                  <a:srgbClr val="000000"/>
                </a:solidFill>
                <a:latin typeface="Calibri" panose="020F0502020204030204" pitchFamily="34" charset="0"/>
              </a:rPr>
              <a:t>, visar att eleven inte tillhör målgruppen för anpassad grundskola fortsätter skolan sitt arbete med särskilt stöd.</a:t>
            </a:r>
            <a:endParaRPr lang="sv-SE" sz="2200" b="0" i="0">
              <a:solidFill>
                <a:srgbClr val="000000"/>
              </a:solidFill>
              <a:effectLst/>
              <a:latin typeface="Calibri" panose="020F0502020204030204" pitchFamily="34" charset="0"/>
            </a:endParaRPr>
          </a:p>
          <a:p>
            <a:pPr marL="285750" indent="-285750" algn="l" rtl="0" fontAlgn="base">
              <a:buFont typeface="Arial" panose="020B0604020202020204" pitchFamily="34" charset="0"/>
              <a:buChar char="•"/>
            </a:pPr>
            <a:r>
              <a:rPr lang="sv-SE" sz="2200" b="0" i="0">
                <a:solidFill>
                  <a:srgbClr val="000000"/>
                </a:solidFill>
                <a:effectLst/>
                <a:latin typeface="Calibri" panose="020F0502020204030204" pitchFamily="34" charset="0"/>
              </a:rPr>
              <a:t>Om eleven tillhör målgruppen enligt den samlade utredningen bör detta tydligt framföras</a:t>
            </a:r>
            <a:r>
              <a:rPr lang="sv-SE" sz="2200">
                <a:solidFill>
                  <a:srgbClr val="000000"/>
                </a:solidFill>
                <a:latin typeface="Calibri" panose="020F0502020204030204" pitchFamily="34" charset="0"/>
              </a:rPr>
              <a:t> till vårdnadshavarna.</a:t>
            </a:r>
            <a:endParaRPr lang="sv-SE" sz="2200" b="0" i="0">
              <a:solidFill>
                <a:srgbClr val="000000"/>
              </a:solidFill>
              <a:effectLst/>
              <a:latin typeface="Calibri" panose="020F0502020204030204" pitchFamily="34" charset="0"/>
            </a:endParaRPr>
          </a:p>
          <a:p>
            <a:pPr marL="285750" indent="-285750" algn="l" rtl="0" fontAlgn="base">
              <a:buFont typeface="Arial" panose="020B0604020202020204" pitchFamily="34" charset="0"/>
              <a:buChar char="•"/>
            </a:pPr>
            <a:r>
              <a:rPr lang="sv-SE" sz="2200" b="0" i="0">
                <a:solidFill>
                  <a:srgbClr val="000000"/>
                </a:solidFill>
                <a:effectLst/>
                <a:latin typeface="Calibri" panose="020F0502020204030204" pitchFamily="34" charset="0"/>
              </a:rPr>
              <a:t>Erbjud vårdnadshavarna tid för reflektion och bjud in till nytt elevhälsomöte för eventuell ansökan om rätt till anpassad grundskola/anpassad gymnasieskola.  </a:t>
            </a:r>
          </a:p>
          <a:p>
            <a:pPr marL="285750" indent="-285750" algn="l" rtl="0" fontAlgn="base">
              <a:buFont typeface="Arial" panose="020B0604020202020204" pitchFamily="34" charset="0"/>
              <a:buChar char="•"/>
            </a:pPr>
            <a:r>
              <a:rPr lang="sv-SE" sz="2200" b="0" i="0">
                <a:solidFill>
                  <a:srgbClr val="000000"/>
                </a:solidFill>
                <a:effectLst/>
                <a:latin typeface="Calibri" panose="020F0502020204030204" pitchFamily="34" charset="0"/>
              </a:rPr>
              <a:t>Elevhälsomötet och det som bestäms där antecknas som tjänsteanteckning i </a:t>
            </a:r>
            <a:r>
              <a:rPr lang="sv-SE" sz="2200" b="0" i="1">
                <a:solidFill>
                  <a:srgbClr val="000000"/>
                </a:solidFill>
                <a:effectLst/>
                <a:latin typeface="Calibri" panose="020F0502020204030204" pitchFamily="34" charset="0"/>
              </a:rPr>
              <a:t>Särskilt stöd i Prorenata</a:t>
            </a:r>
            <a:r>
              <a:rPr lang="sv-SE" sz="2200" b="0" i="0">
                <a:solidFill>
                  <a:srgbClr val="000000"/>
                </a:solidFill>
                <a:effectLst/>
                <a:latin typeface="Calibri" panose="020F0502020204030204" pitchFamily="34" charset="0"/>
              </a:rPr>
              <a:t>. </a:t>
            </a:r>
          </a:p>
          <a:p>
            <a:endParaRPr lang="sv-SE" sz="220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EF2D073F-778B-A89A-FE59-70A4E411889B}"/>
              </a:ext>
            </a:extLst>
          </p:cNvPr>
          <p:cNvSpPr txBox="1"/>
          <p:nvPr/>
        </p:nvSpPr>
        <p:spPr>
          <a:xfrm>
            <a:off x="10147177" y="5942628"/>
            <a:ext cx="1855433"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Rektor bjuder in vårdnadshavare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265F6225-422A-22C8-8BF7-EECA758D4277}"/>
              </a:ext>
            </a:extLst>
          </p:cNvPr>
          <p:cNvSpPr/>
          <p:nvPr/>
        </p:nvSpPr>
        <p:spPr>
          <a:xfrm>
            <a:off x="349188" y="563083"/>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196704985"/>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487686"/>
            <a:ext cx="9371646" cy="972000"/>
          </a:xfrm>
        </p:spPr>
        <p:txBody>
          <a:bodyPr>
            <a:normAutofit/>
          </a:bodyPr>
          <a:lstStyle/>
          <a:p>
            <a:r>
              <a:rPr lang="sv-SE" sz="2000" b="1">
                <a:latin typeface="+mj-lt"/>
              </a:rPr>
              <a:t>6</a:t>
            </a:r>
            <a:r>
              <a:rPr lang="sv-SE" sz="2000" b="1" i="0">
                <a:effectLst/>
                <a:latin typeface="+mj-lt"/>
              </a:rPr>
              <a:t>. Rektor bjuder in vårdnadshavare för information om anpassad grundskola</a:t>
            </a:r>
            <a:endParaRPr lang="sv-SE" sz="20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1570698"/>
            <a:ext cx="9371646" cy="4286713"/>
          </a:xfrm>
        </p:spPr>
        <p:txBody>
          <a:bodyPr vert="horz" lIns="91440" tIns="45720" rIns="91440" bIns="45720" rtlCol="0" anchor="t">
            <a:noAutofit/>
          </a:bodyPr>
          <a:lstStyle/>
          <a:p>
            <a:pPr marL="285750" indent="-285750" algn="l" rtl="0" fontAlgn="base">
              <a:buFont typeface="Arial" panose="020B0604020202020204" pitchFamily="34" charset="0"/>
              <a:buChar char="•"/>
            </a:pPr>
            <a:r>
              <a:rPr lang="sv-SE" sz="1600" b="0" i="0">
                <a:solidFill>
                  <a:srgbClr val="000000"/>
                </a:solidFill>
                <a:effectLst/>
                <a:latin typeface="+mn-lt"/>
              </a:rPr>
              <a:t>Möjlighet finns att bjuda in specialpedagog från </a:t>
            </a:r>
            <a:r>
              <a:rPr lang="sv-SE" sz="1600" b="0" i="1">
                <a:solidFill>
                  <a:srgbClr val="000000"/>
                </a:solidFill>
                <a:effectLst/>
                <a:latin typeface="+mn-lt"/>
              </a:rPr>
              <a:t>Barn- och elevhälsan </a:t>
            </a:r>
            <a:r>
              <a:rPr lang="sv-SE" sz="1600" b="0" i="0">
                <a:solidFill>
                  <a:srgbClr val="000000"/>
                </a:solidFill>
                <a:effectLst/>
                <a:latin typeface="+mn-lt"/>
              </a:rPr>
              <a:t>som informerar </a:t>
            </a:r>
            <a:r>
              <a:rPr lang="sv-SE" sz="1600">
                <a:solidFill>
                  <a:srgbClr val="000000"/>
                </a:solidFill>
                <a:latin typeface="+mn-lt"/>
              </a:rPr>
              <a:t>vårdnadshavarna</a:t>
            </a:r>
            <a:r>
              <a:rPr lang="sv-SE" sz="1600" b="0" i="0">
                <a:solidFill>
                  <a:srgbClr val="000000"/>
                </a:solidFill>
                <a:effectLst/>
                <a:latin typeface="+mn-lt"/>
              </a:rPr>
              <a:t> om ansökningsprocessen, anpassad grundskolas läroplan, vad det på kort och lång sikt innebär att gå i anpassad grundskola och de olika skolalternativen som finns. </a:t>
            </a:r>
          </a:p>
          <a:p>
            <a:pPr marL="285750" indent="-285750" algn="l" rtl="0" fontAlgn="base">
              <a:buFont typeface="Arial" panose="020B0604020202020204" pitchFamily="34" charset="0"/>
              <a:buChar char="•"/>
            </a:pPr>
            <a:r>
              <a:rPr lang="sv-SE" sz="1600" b="0" i="0">
                <a:solidFill>
                  <a:srgbClr val="000000"/>
                </a:solidFill>
                <a:effectLst/>
                <a:latin typeface="+mn-lt"/>
              </a:rPr>
              <a:t>Om eleven ska börja i anpassad gymnasieskola kontaktas studie- och yrkesvägledaren på anpassad gymnasieskola för att få information om anpassad gymnasieskola samt möjliga yrkesvägar efter detta</a:t>
            </a:r>
            <a:r>
              <a:rPr lang="sv-SE" sz="1600">
                <a:solidFill>
                  <a:srgbClr val="000000"/>
                </a:solidFill>
                <a:latin typeface="+mn-lt"/>
              </a:rPr>
              <a:t>.</a:t>
            </a:r>
            <a:r>
              <a:rPr lang="sv-SE" sz="1600" b="0" i="0">
                <a:solidFill>
                  <a:srgbClr val="000000"/>
                </a:solidFill>
                <a:effectLst/>
                <a:latin typeface="+mn-lt"/>
              </a:rPr>
              <a:t>  </a:t>
            </a:r>
          </a:p>
          <a:p>
            <a:pPr marL="285750" indent="-285750" algn="l" rtl="0" fontAlgn="base">
              <a:buFont typeface="Arial" panose="020B0604020202020204" pitchFamily="34" charset="0"/>
              <a:buChar char="•"/>
            </a:pPr>
            <a:r>
              <a:rPr lang="sv-SE" sz="1600" b="0" i="0">
                <a:solidFill>
                  <a:srgbClr val="000000"/>
                </a:solidFill>
                <a:effectLst/>
                <a:latin typeface="+mn-lt"/>
              </a:rPr>
              <a:t>Om det tidigare i arbetsgången uppkommer behov av information om anpassad grundskola kan rektor kontakta specialpedagog på </a:t>
            </a:r>
            <a:r>
              <a:rPr lang="sv-SE" sz="1600" b="0" i="1">
                <a:solidFill>
                  <a:srgbClr val="000000"/>
                </a:solidFill>
                <a:effectLst/>
                <a:latin typeface="+mn-lt"/>
              </a:rPr>
              <a:t>Barn- och elevhälsan </a:t>
            </a:r>
            <a:r>
              <a:rPr lang="sv-SE" sz="1600" b="0" i="0">
                <a:solidFill>
                  <a:srgbClr val="000000"/>
                </a:solidFill>
                <a:effectLst/>
                <a:latin typeface="+mn-lt"/>
              </a:rPr>
              <a:t>för att boka in ett tidigare informationsmöte.  </a:t>
            </a:r>
            <a:endParaRPr lang="sv-SE" sz="1600" b="0" i="0">
              <a:solidFill>
                <a:srgbClr val="000000"/>
              </a:solidFill>
              <a:effectLst/>
              <a:latin typeface="+mn-lt"/>
              <a:ea typeface="Source Sans Pro"/>
            </a:endParaRPr>
          </a:p>
          <a:p>
            <a:pPr marL="285750" indent="-285750" algn="l" rtl="0" fontAlgn="base">
              <a:buFont typeface="Arial" panose="020B0604020202020204" pitchFamily="34" charset="0"/>
              <a:buChar char="•"/>
            </a:pPr>
            <a:r>
              <a:rPr lang="sv-SE" sz="1600" b="0" i="0">
                <a:solidFill>
                  <a:srgbClr val="000000"/>
                </a:solidFill>
                <a:effectLst/>
                <a:latin typeface="+mn-lt"/>
              </a:rPr>
              <a:t>Den information som ges, vårdnadshavarnas önskan om att ansöka/ej ansöka samt övriga planerade åtgärder antecknas som tjänsteanteckning i </a:t>
            </a:r>
            <a:r>
              <a:rPr lang="sv-SE" sz="1600" b="0" i="1">
                <a:solidFill>
                  <a:srgbClr val="000000"/>
                </a:solidFill>
                <a:effectLst/>
                <a:latin typeface="+mn-lt"/>
              </a:rPr>
              <a:t>Särskilt stöd i Prorenata</a:t>
            </a:r>
            <a:r>
              <a:rPr lang="sv-SE" sz="1600" b="0" i="0">
                <a:solidFill>
                  <a:srgbClr val="000000"/>
                </a:solidFill>
                <a:effectLst/>
                <a:latin typeface="+mn-lt"/>
              </a:rPr>
              <a:t>. Rektor/utsedd person från elevhälsoteamet ansvarar för att detta görs.  </a:t>
            </a:r>
            <a:endParaRPr lang="sv-SE" sz="1600" b="0" i="0">
              <a:solidFill>
                <a:srgbClr val="000000"/>
              </a:solidFill>
              <a:effectLst/>
              <a:latin typeface="+mn-lt"/>
              <a:ea typeface="Source Sans Pro"/>
            </a:endParaRPr>
          </a:p>
          <a:p>
            <a:pPr marL="285750" indent="-285750" algn="l" rtl="0" fontAlgn="base">
              <a:buFont typeface="Arial" panose="020B0604020202020204" pitchFamily="34" charset="0"/>
              <a:buChar char="•"/>
            </a:pPr>
            <a:r>
              <a:rPr lang="sv-SE" sz="1600" b="0" i="0">
                <a:solidFill>
                  <a:srgbClr val="000000"/>
                </a:solidFill>
                <a:effectLst/>
                <a:latin typeface="+mn-lt"/>
              </a:rPr>
              <a:t>Rektor ansvarar för fortsatt dialog med </a:t>
            </a:r>
            <a:r>
              <a:rPr lang="sv-SE" sz="1600">
                <a:solidFill>
                  <a:srgbClr val="000000"/>
                </a:solidFill>
                <a:latin typeface="+mn-lt"/>
              </a:rPr>
              <a:t>vårdnadshavarna</a:t>
            </a:r>
            <a:r>
              <a:rPr lang="sv-SE" sz="1600" b="0" i="0">
                <a:solidFill>
                  <a:srgbClr val="000000"/>
                </a:solidFill>
                <a:effectLst/>
                <a:latin typeface="+mn-lt"/>
              </a:rPr>
              <a:t> om ansökan. </a:t>
            </a:r>
          </a:p>
          <a:p>
            <a:pPr marL="285750" indent="-285750" algn="l" rtl="0" fontAlgn="base">
              <a:buFont typeface="Arial" panose="020B0604020202020204" pitchFamily="34" charset="0"/>
              <a:buChar char="•"/>
            </a:pPr>
            <a:r>
              <a:rPr lang="sv-SE" sz="1600">
                <a:solidFill>
                  <a:srgbClr val="000000"/>
                </a:solidFill>
                <a:latin typeface="+mn-lt"/>
                <a:ea typeface="Source Sans Pro"/>
              </a:rPr>
              <a:t>Om vårdnadshavare inte vill ansöka till anpassad grundskola fortsätter skolan sitt arbete med särskilt stöd samt fortsätter dialogen med vårdnadshavare om varför anpassad grundskola är att rekommendera.</a:t>
            </a:r>
            <a:endParaRPr lang="sv-SE" sz="1600" b="0" i="0">
              <a:solidFill>
                <a:srgbClr val="000000"/>
              </a:solidFill>
              <a:effectLst/>
              <a:latin typeface="+mn-lt"/>
              <a:ea typeface="Source Sans Pro"/>
            </a:endParaRPr>
          </a:p>
          <a:p>
            <a:endParaRPr lang="sv-SE" sz="160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2FD370EB-09DB-D4C2-417A-9B7F731DBE08}"/>
              </a:ext>
            </a:extLst>
          </p:cNvPr>
          <p:cNvSpPr txBox="1"/>
          <p:nvPr/>
        </p:nvSpPr>
        <p:spPr>
          <a:xfrm>
            <a:off x="9978501" y="5987018"/>
            <a:ext cx="2024109"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Ansökningsblankett ska skickas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6B406C0A-AE58-15EE-8F31-C70570F1FA11}"/>
              </a:ext>
            </a:extLst>
          </p:cNvPr>
          <p:cNvSpPr/>
          <p:nvPr/>
        </p:nvSpPr>
        <p:spPr>
          <a:xfrm>
            <a:off x="349188" y="898992"/>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943215522"/>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762786" y="549227"/>
            <a:ext cx="9371646" cy="1255857"/>
          </a:xfrm>
        </p:spPr>
        <p:txBody>
          <a:bodyPr>
            <a:normAutofit/>
          </a:bodyPr>
          <a:lstStyle/>
          <a:p>
            <a:r>
              <a:rPr lang="sv-SE" sz="2800" b="1">
                <a:latin typeface="+mj-lt"/>
              </a:rPr>
              <a:t>7</a:t>
            </a:r>
            <a:r>
              <a:rPr lang="sv-SE" sz="2800" b="1" i="0">
                <a:effectLst/>
                <a:latin typeface="+mj-lt"/>
              </a:rPr>
              <a:t>. Ansökningsblankett samt de fyra bedömningarna skickas in till utbildningsförvaltningens registratur</a:t>
            </a:r>
            <a:r>
              <a:rPr lang="sv-SE" sz="2800" b="0" i="0">
                <a:effectLst/>
                <a:latin typeface="+mj-lt"/>
              </a:rPr>
              <a:t> </a:t>
            </a:r>
            <a:endParaRPr lang="sv-SE" sz="54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762786" y="1805083"/>
            <a:ext cx="9371646" cy="4623425"/>
          </a:xfrm>
        </p:spPr>
        <p:txBody>
          <a:bodyPr/>
          <a:lstStyle/>
          <a:p>
            <a:pPr marL="285750" indent="-285750" algn="l" rtl="0" fontAlgn="base">
              <a:buFont typeface="Arial" panose="020B0604020202020204" pitchFamily="34" charset="0"/>
              <a:buChar char="•"/>
            </a:pPr>
            <a:r>
              <a:rPr lang="sv-SE" sz="1800" b="0" i="0" dirty="0">
                <a:solidFill>
                  <a:srgbClr val="000000"/>
                </a:solidFill>
                <a:effectLst/>
                <a:latin typeface="+mn-lt"/>
              </a:rPr>
              <a:t>Om vårdnadshavarna vill ansöka om rätten till anpassad grundskola fylls ansökningsblanketten i.  </a:t>
            </a:r>
          </a:p>
          <a:p>
            <a:pPr marL="285750" indent="-285750" algn="l" rtl="0" fontAlgn="base">
              <a:buFont typeface="Arial" panose="020B0604020202020204" pitchFamily="34" charset="0"/>
              <a:buChar char="•"/>
            </a:pPr>
            <a:r>
              <a:rPr lang="sv-SE" sz="1800" b="0" i="0" dirty="0">
                <a:solidFill>
                  <a:srgbClr val="000000"/>
                </a:solidFill>
                <a:effectLst/>
                <a:latin typeface="+mn-lt"/>
              </a:rPr>
              <a:t>Rektor eller kontaktperson ansvarar för att vara vårdnadshavarna behjälplig med ansökan. </a:t>
            </a:r>
          </a:p>
          <a:p>
            <a:pPr marL="285750" indent="-285750" algn="l" rtl="0" fontAlgn="base">
              <a:buFont typeface="Arial" panose="020B0604020202020204" pitchFamily="34" charset="0"/>
              <a:buChar char="•"/>
            </a:pPr>
            <a:r>
              <a:rPr lang="sv-SE" sz="1800" b="0" i="0" dirty="0">
                <a:solidFill>
                  <a:srgbClr val="000000"/>
                </a:solidFill>
                <a:effectLst/>
                <a:latin typeface="+mn-lt"/>
              </a:rPr>
              <a:t>Undertecknad ansökan skickas tillsammans med de fyra bedömningarna till Uppsala kommun, Utbildningsförvaltningen. Bedömningarna postas i pappersform (digital ansökan är ej möjlig).  </a:t>
            </a:r>
          </a:p>
          <a:p>
            <a:pPr marL="285750" indent="-285750" algn="l" rtl="0" fontAlgn="base">
              <a:buFont typeface="Arial" panose="020B0604020202020204" pitchFamily="34" charset="0"/>
              <a:buChar char="•"/>
            </a:pPr>
            <a:r>
              <a:rPr lang="sv-SE" sz="1800" dirty="0">
                <a:solidFill>
                  <a:srgbClr val="000000"/>
                </a:solidFill>
                <a:latin typeface="+mn-lt"/>
              </a:rPr>
              <a:t>A</a:t>
            </a:r>
            <a:r>
              <a:rPr lang="sv-SE" sz="1800" b="0" i="0" dirty="0">
                <a:solidFill>
                  <a:srgbClr val="000000"/>
                </a:solidFill>
                <a:effectLst/>
                <a:latin typeface="+mn-lt"/>
              </a:rPr>
              <a:t>nsökan om skolplats görs av vårdnadshavarna via Mitt skolval på Uppsala.se:  </a:t>
            </a:r>
            <a:r>
              <a:rPr lang="sv-SE" sz="1800" dirty="0">
                <a:hlinkClick r:id="rId2"/>
              </a:rPr>
              <a:t>Anpassad grundskola – sök plats - Uppsala kommun</a:t>
            </a:r>
            <a:endParaRPr lang="sv-SE" sz="1800" dirty="0"/>
          </a:p>
          <a:p>
            <a:pPr marL="285750" indent="-285750" algn="l" rtl="0" fontAlgn="base">
              <a:buFont typeface="Arial" panose="020B0604020202020204" pitchFamily="34" charset="0"/>
              <a:buChar char="•"/>
            </a:pPr>
            <a:r>
              <a:rPr lang="sv-SE" sz="1800" b="0" i="0" dirty="0">
                <a:solidFill>
                  <a:srgbClr val="000000"/>
                </a:solidFill>
                <a:effectLst/>
                <a:latin typeface="+mn-lt"/>
              </a:rPr>
              <a:t>Ärendet diarieförs och skickas till ansvarig handläggare på </a:t>
            </a:r>
            <a:r>
              <a:rPr lang="sv-SE" sz="1800" b="0" i="1" dirty="0">
                <a:solidFill>
                  <a:srgbClr val="000000"/>
                </a:solidFill>
                <a:effectLst/>
                <a:latin typeface="+mn-lt"/>
              </a:rPr>
              <a:t>Myndighetsenheten </a:t>
            </a:r>
            <a:r>
              <a:rPr lang="sv-SE" sz="1800" b="0" dirty="0">
                <a:solidFill>
                  <a:srgbClr val="000000"/>
                </a:solidFill>
                <a:effectLst/>
                <a:latin typeface="+mn-lt"/>
              </a:rPr>
              <a:t>på enhet för elevnära insatser inom Barn- och elevhälsan.</a:t>
            </a:r>
          </a:p>
          <a:p>
            <a:pPr marL="285750" indent="-285750" algn="l" rtl="0" fontAlgn="base">
              <a:buFont typeface="Arial" panose="020B0604020202020204" pitchFamily="34" charset="0"/>
              <a:buChar char="•"/>
            </a:pPr>
            <a:r>
              <a:rPr lang="sv-SE" sz="1800" b="0" i="0" dirty="0">
                <a:solidFill>
                  <a:srgbClr val="000000"/>
                </a:solidFill>
                <a:effectLst/>
                <a:latin typeface="+mn-lt"/>
              </a:rPr>
              <a:t>Handläggare skickar bekräftelse på inkommen ansökan till vårdnadshavarna.  </a:t>
            </a:r>
          </a:p>
          <a:p>
            <a:pPr marL="285750" indent="-285750" algn="l" rtl="0" fontAlgn="base">
              <a:buFont typeface="Arial" panose="020B0604020202020204" pitchFamily="34" charset="0"/>
              <a:buChar char="•"/>
            </a:pPr>
            <a:r>
              <a:rPr lang="sv-SE" sz="1800" b="0" i="0" dirty="0">
                <a:solidFill>
                  <a:srgbClr val="000000"/>
                </a:solidFill>
                <a:effectLst/>
                <a:latin typeface="+mn-lt"/>
              </a:rPr>
              <a:t>Vid frågor om ansökan kan handläggare på </a:t>
            </a:r>
            <a:r>
              <a:rPr lang="sv-SE" sz="1800" b="0" i="1" dirty="0">
                <a:solidFill>
                  <a:srgbClr val="000000"/>
                </a:solidFill>
                <a:effectLst/>
                <a:latin typeface="+mn-lt"/>
              </a:rPr>
              <a:t>Myndighetsenheten </a:t>
            </a:r>
            <a:r>
              <a:rPr lang="sv-SE" sz="1800" b="0" dirty="0">
                <a:solidFill>
                  <a:srgbClr val="000000"/>
                </a:solidFill>
                <a:effectLst/>
                <a:latin typeface="+mn-lt"/>
              </a:rPr>
              <a:t>på enhet för elevnära insatser inom Barn- och elevhälsan</a:t>
            </a:r>
            <a:r>
              <a:rPr lang="sv-SE" sz="1800" b="0" i="0" dirty="0">
                <a:solidFill>
                  <a:srgbClr val="000000"/>
                </a:solidFill>
                <a:effectLst/>
                <a:latin typeface="+mn-lt"/>
              </a:rPr>
              <a:t> kontaktas: </a:t>
            </a:r>
            <a:r>
              <a:rPr lang="sv-SE" sz="1800" dirty="0">
                <a:hlinkClick r:id="rId3"/>
              </a:rPr>
              <a:t>Enhet för elevnära insatser (uppsala.se)</a:t>
            </a:r>
            <a:r>
              <a:rPr lang="sv-SE" b="0" i="0" dirty="0">
                <a:solidFill>
                  <a:srgbClr val="000000"/>
                </a:solidFill>
                <a:effectLst/>
                <a:latin typeface="+mn-lt"/>
              </a:rPr>
              <a:t>.  </a:t>
            </a:r>
            <a:endParaRPr lang="sv-SE" sz="1800" b="0" i="0" dirty="0">
              <a:solidFill>
                <a:srgbClr val="000000"/>
              </a:solidFill>
              <a:effectLst/>
              <a:latin typeface="+mn-lt"/>
            </a:endParaRPr>
          </a:p>
          <a:p>
            <a:endParaRPr lang="sv-SE" dirty="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4" action="ppaction://hlinksldjump"/>
            <a:extLst>
              <a:ext uri="{FF2B5EF4-FFF2-40B4-BE49-F238E27FC236}">
                <a16:creationId xmlns:a16="http://schemas.microsoft.com/office/drawing/2014/main" id="{C9B812DE-79DD-18A6-B778-A8E3C7692FE0}"/>
              </a:ext>
            </a:extLst>
          </p:cNvPr>
          <p:cNvSpPr txBox="1"/>
          <p:nvPr/>
        </p:nvSpPr>
        <p:spPr>
          <a:xfrm>
            <a:off x="10134433" y="5987018"/>
            <a:ext cx="1868178"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srgbClr val="262262"/>
                </a:solidFill>
                <a:effectLst/>
                <a:uLnTx/>
                <a:uFillTx/>
                <a:latin typeface="Source Sans Pro"/>
                <a:ea typeface="+mn-ea"/>
                <a:cs typeface="+mn-cs"/>
              </a:rPr>
              <a:t>Arbetsgrupp </a:t>
            </a:r>
            <a:r>
              <a:rPr kumimoji="0" lang="sv-SE" sz="1800" b="0" i="0" u="none" strike="noStrike" kern="1200" cap="none" spc="0" normalizeH="0" baseline="0" noProof="0" err="1">
                <a:ln>
                  <a:noFill/>
                </a:ln>
                <a:solidFill>
                  <a:srgbClr val="262262"/>
                </a:solidFill>
                <a:effectLst/>
                <a:uLnTx/>
                <a:uFillTx/>
                <a:latin typeface="Source Sans Pro"/>
                <a:ea typeface="+mn-ea"/>
                <a:cs typeface="+mn-cs"/>
              </a:rPr>
              <a:t>BoE</a:t>
            </a:r>
            <a:r>
              <a:rPr kumimoji="0" lang="sv-SE" sz="1800" b="0" i="0" u="none" strike="noStrike" kern="1200" cap="none" spc="0" normalizeH="0" baseline="0" noProof="0">
                <a:ln>
                  <a:noFill/>
                </a:ln>
                <a:solidFill>
                  <a:srgbClr val="262262"/>
                </a:solidFill>
                <a:effectLst/>
                <a:uLnTx/>
                <a:uFillTx/>
                <a:latin typeface="Source Sans Pro"/>
                <a:ea typeface="+mn-ea"/>
                <a:cs typeface="+mn-cs"/>
              </a:rPr>
              <a:t> granskar </a:t>
            </a:r>
            <a:r>
              <a:rPr kumimoji="0" lang="sv-SE" sz="18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4" action="ppaction://hlinksldjump">
                  <a:extLst>
                    <a:ext uri="{A12FA001-AC4F-418D-AE19-62706E023703}">
                      <ahyp:hlinkClr xmlns:ahyp="http://schemas.microsoft.com/office/drawing/2018/hyperlinkcolor" val="tx"/>
                    </a:ext>
                  </a:extLst>
                </a:hlinkClick>
              </a:rPr>
              <a:t></a:t>
            </a:r>
            <a:endParaRPr kumimoji="0" lang="sv-SE" sz="18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5" action="ppaction://hlinksldjump" highlightClick="1"/>
            <a:extLst>
              <a:ext uri="{FF2B5EF4-FFF2-40B4-BE49-F238E27FC236}">
                <a16:creationId xmlns:a16="http://schemas.microsoft.com/office/drawing/2014/main" id="{DA27769E-042D-F854-9402-85A5C7B7D776}"/>
              </a:ext>
            </a:extLst>
          </p:cNvPr>
          <p:cNvSpPr/>
          <p:nvPr/>
        </p:nvSpPr>
        <p:spPr>
          <a:xfrm>
            <a:off x="331432" y="817748"/>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1382078253"/>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509469"/>
            <a:ext cx="9371646" cy="993377"/>
          </a:xfrm>
        </p:spPr>
        <p:txBody>
          <a:bodyPr>
            <a:normAutofit/>
          </a:bodyPr>
          <a:lstStyle/>
          <a:p>
            <a:r>
              <a:rPr lang="sv-SE" sz="2800">
                <a:latin typeface="+mj-lt"/>
              </a:rPr>
              <a:t>8</a:t>
            </a:r>
            <a:r>
              <a:rPr lang="sv-SE" sz="2800" i="0">
                <a:effectLst/>
                <a:latin typeface="+mj-lt"/>
              </a:rPr>
              <a:t>. Arbetsgrupp inom Barn- och elevhälsan kvalitetsgranskar inkomna bedömningar</a:t>
            </a:r>
            <a:endParaRPr lang="sv-SE" sz="28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1657874"/>
            <a:ext cx="9371646" cy="3930125"/>
          </a:xfrm>
        </p:spPr>
        <p:txBody>
          <a:bodyPr vert="horz" lIns="91440" tIns="45720" rIns="91440" bIns="45720" rtlCol="0" anchor="t">
            <a:noAutofit/>
          </a:bodyPr>
          <a:lstStyle/>
          <a:p>
            <a:pPr marL="285750" indent="-285750" algn="l" rtl="0" fontAlgn="base">
              <a:buFont typeface="Arial" panose="020B0604020202020204" pitchFamily="34" charset="0"/>
              <a:buChar char="•"/>
            </a:pPr>
            <a:r>
              <a:rPr lang="sv-SE" sz="2000" b="0" i="0" dirty="0">
                <a:solidFill>
                  <a:srgbClr val="000000"/>
                </a:solidFill>
                <a:effectLst/>
                <a:latin typeface="+mn-lt"/>
              </a:rPr>
              <a:t>Frågan om mottagande i anpassad grundskola prövas av barnets hemkommun. I Uppsala kommun görs detta av </a:t>
            </a:r>
            <a:r>
              <a:rPr lang="sv-SE" sz="2000" b="0" i="1" dirty="0">
                <a:solidFill>
                  <a:srgbClr val="000000"/>
                </a:solidFill>
                <a:effectLst/>
                <a:latin typeface="+mn-lt"/>
              </a:rPr>
              <a:t>Myndighetsenheten </a:t>
            </a:r>
            <a:r>
              <a:rPr lang="sv-SE" sz="2000" b="0" dirty="0">
                <a:solidFill>
                  <a:srgbClr val="000000"/>
                </a:solidFill>
                <a:effectLst/>
                <a:latin typeface="+mn-lt"/>
              </a:rPr>
              <a:t>på enhet för elevnära insatser inom Barn- och elevhälsan</a:t>
            </a:r>
            <a:r>
              <a:rPr lang="sv-SE" sz="2000" b="0" i="0" dirty="0">
                <a:solidFill>
                  <a:srgbClr val="000000"/>
                </a:solidFill>
                <a:effectLst/>
                <a:latin typeface="+mn-lt"/>
              </a:rPr>
              <a:t>. </a:t>
            </a:r>
          </a:p>
          <a:p>
            <a:pPr marL="285750" indent="-285750" algn="l" rtl="0" fontAlgn="base">
              <a:buFont typeface="Arial" panose="020B0604020202020204" pitchFamily="34" charset="0"/>
              <a:buChar char="•"/>
            </a:pPr>
            <a:r>
              <a:rPr lang="sv-SE" sz="2000" b="0" i="0" dirty="0">
                <a:solidFill>
                  <a:srgbClr val="000000"/>
                </a:solidFill>
                <a:effectLst/>
                <a:latin typeface="+mn-lt"/>
              </a:rPr>
              <a:t>Vid oklarheter i underlagen kan kompletteringar komma att begäras in. Exempelvis: </a:t>
            </a:r>
            <a:endParaRPr lang="sv-SE" sz="2000" b="0" i="0" dirty="0">
              <a:solidFill>
                <a:srgbClr val="000000"/>
              </a:solidFill>
              <a:effectLst/>
              <a:latin typeface="+mn-lt"/>
              <a:ea typeface="Source Sans Pro"/>
            </a:endParaRPr>
          </a:p>
          <a:p>
            <a:pPr marL="971550" lvl="1" indent="-285750" fontAlgn="base"/>
            <a:r>
              <a:rPr lang="sv-SE" b="0" i="0" dirty="0">
                <a:solidFill>
                  <a:srgbClr val="000000"/>
                </a:solidFill>
                <a:effectLst/>
                <a:latin typeface="+mn-lt"/>
              </a:rPr>
              <a:t>Om två bedömningar motsäger varandra.  </a:t>
            </a:r>
            <a:endParaRPr lang="sv-SE" b="0" i="0" dirty="0">
              <a:solidFill>
                <a:srgbClr val="000000"/>
              </a:solidFill>
              <a:effectLst/>
              <a:latin typeface="+mn-lt"/>
              <a:ea typeface="Source Sans Pro"/>
            </a:endParaRPr>
          </a:p>
          <a:p>
            <a:pPr marL="971550" lvl="1" indent="-285750" fontAlgn="base"/>
            <a:r>
              <a:rPr lang="sv-SE" b="0" i="0" dirty="0">
                <a:solidFill>
                  <a:srgbClr val="000000"/>
                </a:solidFill>
                <a:effectLst/>
                <a:latin typeface="+mn-lt"/>
              </a:rPr>
              <a:t>Om det finns brister i undersökningsmetoder eller använda testinstrument</a:t>
            </a:r>
            <a:r>
              <a:rPr lang="sv-SE" dirty="0">
                <a:solidFill>
                  <a:srgbClr val="000000"/>
                </a:solidFill>
                <a:latin typeface="+mn-lt"/>
              </a:rPr>
              <a:t>.</a:t>
            </a:r>
            <a:r>
              <a:rPr lang="sv-SE" b="0" i="0" dirty="0">
                <a:solidFill>
                  <a:srgbClr val="000000"/>
                </a:solidFill>
                <a:effectLst/>
                <a:latin typeface="+mn-lt"/>
              </a:rPr>
              <a:t> </a:t>
            </a:r>
          </a:p>
          <a:p>
            <a:pPr marL="971550" lvl="1" indent="-285750" fontAlgn="base"/>
            <a:r>
              <a:rPr lang="sv-SE" b="0" i="0" dirty="0">
                <a:solidFill>
                  <a:srgbClr val="000000"/>
                </a:solidFill>
                <a:effectLst/>
                <a:latin typeface="+mn-lt"/>
              </a:rPr>
              <a:t>Om inte en tydlig bedömning framgår. Se sidan under </a:t>
            </a:r>
            <a:r>
              <a:rPr lang="sv-SE" b="0" dirty="0">
                <a:solidFill>
                  <a:srgbClr val="000000"/>
                </a:solidFill>
                <a:effectLst/>
                <a:latin typeface="+mn-lt"/>
              </a:rPr>
              <a:t>Samlad utredning </a:t>
            </a:r>
            <a:r>
              <a:rPr lang="sv-SE" b="0" i="0" dirty="0">
                <a:solidFill>
                  <a:srgbClr val="000000"/>
                </a:solidFill>
                <a:effectLst/>
                <a:latin typeface="+mn-lt"/>
              </a:rPr>
              <a:t>av målgruppstillhörighet vad respektive bedömning ska besvara. </a:t>
            </a:r>
            <a:endParaRPr lang="sv-SE" sz="1600" b="0" i="0" dirty="0">
              <a:solidFill>
                <a:srgbClr val="000000"/>
              </a:solidFill>
              <a:effectLst/>
              <a:latin typeface="+mn-lt"/>
              <a:ea typeface="Source Sans Pro"/>
            </a:endParaRPr>
          </a:p>
          <a:p>
            <a:pPr marL="971550" lvl="1" indent="-285750" fontAlgn="base"/>
            <a:r>
              <a:rPr lang="sv-SE" b="0" i="0" dirty="0">
                <a:solidFill>
                  <a:srgbClr val="000000"/>
                </a:solidFill>
                <a:effectLst/>
                <a:latin typeface="+mn-lt"/>
              </a:rPr>
              <a:t>Beslut kan fattas först när begärd komplettering inkommit. </a:t>
            </a:r>
            <a:endParaRPr lang="sv-SE" b="0" i="0" dirty="0">
              <a:solidFill>
                <a:srgbClr val="000000"/>
              </a:solidFill>
              <a:effectLst/>
              <a:latin typeface="+mn-lt"/>
              <a:ea typeface="Source Sans Pro"/>
            </a:endParaRPr>
          </a:p>
          <a:p>
            <a:endParaRPr lang="sv-SE" sz="2000" dirty="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7E08B0DF-6727-84E2-20F4-A19CC0D0CE88}"/>
              </a:ext>
            </a:extLst>
          </p:cNvPr>
          <p:cNvSpPr txBox="1"/>
          <p:nvPr/>
        </p:nvSpPr>
        <p:spPr>
          <a:xfrm>
            <a:off x="9204283" y="5987018"/>
            <a:ext cx="2638553" cy="584775"/>
          </a:xfrm>
          <a:prstGeom prst="rect">
            <a:avLst/>
          </a:prstGeom>
          <a:noFill/>
        </p:spPr>
        <p:txBody>
          <a:bodyPr wrap="square" lIns="91440" tIns="45720" rIns="91440" bIns="45720" anchor="t">
            <a:spAutoFit/>
          </a:bodyPr>
          <a:lstStyle/>
          <a:p>
            <a:pPr>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Beslut fattas</a:t>
            </a:r>
            <a:r>
              <a:rPr lang="sv-SE" sz="1600">
                <a:solidFill>
                  <a:srgbClr val="262262"/>
                </a:solidFill>
                <a:latin typeface="Source Sans Pro"/>
              </a:rPr>
              <a:t> att eleven tillhör målgruppen</a:t>
            </a:r>
            <a:r>
              <a:rPr lang="sv-SE" sz="1600">
                <a:solidFill>
                  <a:srgbClr val="262262"/>
                </a:solidFill>
                <a:latin typeface="Source Sans Pro"/>
                <a:hlinkClick r:id="rId2" action="ppaction://hlinksldjump">
                  <a:extLst>
                    <a:ext uri="{A12FA001-AC4F-418D-AE19-62706E023703}">
                      <ahyp:hlinkClr xmlns:ahyp="http://schemas.microsoft.com/office/drawing/2018/hyperlinkcolor" val="tx"/>
                    </a:ext>
                  </a:extLst>
                </a:hlinkClick>
              </a:rPr>
              <a:t>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CDEDBD7A-611E-CDCF-4339-A81D71934724}"/>
              </a:ext>
            </a:extLst>
          </p:cNvPr>
          <p:cNvSpPr/>
          <p:nvPr/>
        </p:nvSpPr>
        <p:spPr>
          <a:xfrm>
            <a:off x="349188" y="510250"/>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477734291"/>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57054" y="711207"/>
            <a:ext cx="9371646" cy="720239"/>
          </a:xfrm>
        </p:spPr>
        <p:txBody>
          <a:bodyPr>
            <a:normAutofit/>
          </a:bodyPr>
          <a:lstStyle/>
          <a:p>
            <a:r>
              <a:rPr lang="sv-SE" sz="3200">
                <a:latin typeface="+mj-lt"/>
              </a:rPr>
              <a:t>9</a:t>
            </a:r>
            <a:r>
              <a:rPr lang="sv-SE" sz="3200" i="0">
                <a:effectLst/>
                <a:latin typeface="+mj-lt"/>
              </a:rPr>
              <a:t>. Beslut fattas att eleven tillhör målgruppen</a:t>
            </a:r>
            <a:endParaRPr lang="sv-SE" sz="32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979602" y="1759471"/>
            <a:ext cx="9371646" cy="3745402"/>
          </a:xfrm>
        </p:spPr>
        <p:txBody>
          <a:bodyPr vert="horz" lIns="91440" tIns="45720" rIns="91440" bIns="45720" rtlCol="0" anchor="t">
            <a:noAutofit/>
          </a:bodyPr>
          <a:lstStyle/>
          <a:p>
            <a:pPr marL="285750" indent="-285750" fontAlgn="base">
              <a:buFont typeface="Arial" panose="020B0604020202020204" pitchFamily="34" charset="0"/>
              <a:buChar char="•"/>
            </a:pPr>
            <a:r>
              <a:rPr lang="sv-SE" sz="2200" b="0" i="0" dirty="0">
                <a:solidFill>
                  <a:srgbClr val="000000"/>
                </a:solidFill>
                <a:effectLst/>
                <a:latin typeface="+mn-lt"/>
              </a:rPr>
              <a:t>Beslut fattas att eleven tillhör målgruppen för anpassad grundskola eller anpassad gymnasieskola. Detta meddelas skriftligt till vårdnadshavarna.</a:t>
            </a:r>
            <a:r>
              <a:rPr lang="sv-SE" sz="2200" dirty="0">
                <a:solidFill>
                  <a:srgbClr val="000000"/>
                </a:solidFill>
                <a:latin typeface="+mn-lt"/>
              </a:rPr>
              <a:t> </a:t>
            </a:r>
            <a:endParaRPr lang="sv-SE" sz="2200" dirty="0">
              <a:ea typeface="Source Sans Pro"/>
            </a:endParaRPr>
          </a:p>
          <a:p>
            <a:pPr marL="285750" indent="-285750">
              <a:buFont typeface="Arial" panose="020B0604020202020204" pitchFamily="34" charset="0"/>
              <a:buChar char="•"/>
            </a:pPr>
            <a:r>
              <a:rPr lang="sv-SE" sz="2200" dirty="0">
                <a:solidFill>
                  <a:srgbClr val="000000"/>
                </a:solidFill>
                <a:latin typeface="+mn-lt"/>
                <a:ea typeface="Source Sans Pro"/>
              </a:rPr>
              <a:t>Rektor får information från </a:t>
            </a:r>
            <a:r>
              <a:rPr lang="sv-SE" sz="2200" i="1" dirty="0">
                <a:solidFill>
                  <a:srgbClr val="222222"/>
                </a:solidFill>
                <a:latin typeface="+mn-lt"/>
                <a:ea typeface="Source Sans Pro"/>
              </a:rPr>
              <a:t>Enhet för antagning och placering</a:t>
            </a:r>
            <a:r>
              <a:rPr lang="sv-SE" sz="2200" dirty="0">
                <a:solidFill>
                  <a:srgbClr val="000000"/>
                </a:solidFill>
                <a:latin typeface="+mn-lt"/>
                <a:ea typeface="Source Sans Pro"/>
              </a:rPr>
              <a:t> då ett skolbyte sker.  </a:t>
            </a:r>
            <a:endParaRPr lang="sv-SE" sz="2200" b="0" i="0" dirty="0">
              <a:solidFill>
                <a:srgbClr val="000000"/>
              </a:solidFill>
              <a:effectLst/>
              <a:latin typeface="+mn-lt"/>
              <a:ea typeface="Source Sans Pro"/>
            </a:endParaRPr>
          </a:p>
          <a:p>
            <a:pPr marL="285750" indent="-285750">
              <a:buFont typeface="Arial" panose="020B0604020202020204" pitchFamily="34" charset="0"/>
              <a:buChar char="•"/>
            </a:pPr>
            <a:r>
              <a:rPr lang="sv-SE" sz="2200" dirty="0">
                <a:solidFill>
                  <a:srgbClr val="000000"/>
                </a:solidFill>
                <a:latin typeface="+mn-lt"/>
                <a:ea typeface="Source Sans Pro"/>
              </a:rPr>
              <a:t>Rektor kan kontakta ansvarig handläggare vid eventuella frågor om var i processen ansökan befinner sig.</a:t>
            </a:r>
          </a:p>
          <a:p>
            <a:pPr marL="285750" indent="-285750" fontAlgn="base">
              <a:buFont typeface="Arial" panose="020B0604020202020204" pitchFamily="34" charset="0"/>
              <a:buChar char="•"/>
            </a:pPr>
            <a:r>
              <a:rPr lang="sv-SE" sz="2200" b="0" dirty="0">
                <a:solidFill>
                  <a:srgbClr val="000000"/>
                </a:solidFill>
                <a:effectLst/>
                <a:latin typeface="+mn-lt"/>
              </a:rPr>
              <a:t>Vårdnadshavarna ansöker om rätt till anpassad grundskola via blankett. När ansökan beviljats söker vårdnadshavarna skolplats i anpassad grundskola via e-tjänsten </a:t>
            </a:r>
            <a:r>
              <a:rPr lang="sv-SE" sz="2200" b="0" i="1" dirty="0">
                <a:solidFill>
                  <a:srgbClr val="000000"/>
                </a:solidFill>
                <a:effectLst/>
                <a:latin typeface="+mn-lt"/>
              </a:rPr>
              <a:t>Mitt skolval</a:t>
            </a:r>
            <a:r>
              <a:rPr lang="sv-SE" sz="2200" b="0" dirty="0">
                <a:solidFill>
                  <a:srgbClr val="000000"/>
                </a:solidFill>
                <a:effectLst/>
                <a:latin typeface="+mn-lt"/>
              </a:rPr>
              <a:t>. Skolvalet sker först efter att barnet beviljats rätt till anpassad grundskola.</a:t>
            </a:r>
            <a:endParaRPr lang="sv-SE" sz="1200" b="0" dirty="0">
              <a:solidFill>
                <a:srgbClr val="000000"/>
              </a:solidFill>
              <a:effectLst/>
              <a:latin typeface="+mn-lt"/>
              <a:ea typeface="Source Sans Pro"/>
            </a:endParaRPr>
          </a:p>
          <a:p>
            <a:pPr marL="285750" indent="-285750" fontAlgn="base">
              <a:buFont typeface="Arial" panose="020B0604020202020204" pitchFamily="34" charset="0"/>
              <a:buChar char="•"/>
            </a:pPr>
            <a:endParaRPr lang="sv-SE" sz="1200" b="0" i="0" dirty="0">
              <a:solidFill>
                <a:srgbClr val="000000"/>
              </a:solidFill>
              <a:effectLst/>
              <a:latin typeface="+mn-lt"/>
              <a:ea typeface="Source Sans Pro"/>
            </a:endParaRPr>
          </a:p>
          <a:p>
            <a:pPr marL="285750" indent="-285750">
              <a:buChar char="•"/>
            </a:pPr>
            <a:endParaRPr lang="sv-SE" sz="1200" dirty="0">
              <a:ea typeface="Source Sans Pro"/>
            </a:endParaRPr>
          </a:p>
          <a:p>
            <a:endParaRPr lang="sv-SE" dirty="0">
              <a:ea typeface="Source Sans Pro" panose="020B0503030403020204" pitchFamily="34" charset="0"/>
            </a:endParaRPr>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103C204B-3BB2-C5FB-0B25-82EFA2F32DD6}"/>
              </a:ext>
            </a:extLst>
          </p:cNvPr>
          <p:cNvSpPr txBox="1"/>
          <p:nvPr/>
        </p:nvSpPr>
        <p:spPr>
          <a:xfrm>
            <a:off x="9756559" y="5987018"/>
            <a:ext cx="2086256"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Ansökan kan avslås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7083AEF9-4C54-0E18-EB38-084293E59279}"/>
              </a:ext>
            </a:extLst>
          </p:cNvPr>
          <p:cNvSpPr/>
          <p:nvPr/>
        </p:nvSpPr>
        <p:spPr>
          <a:xfrm>
            <a:off x="349188" y="794978"/>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1848835505"/>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E47766-CFF8-1750-0C92-3E2DC879B6A7}"/>
              </a:ext>
            </a:extLst>
          </p:cNvPr>
          <p:cNvSpPr>
            <a:spLocks noGrp="1"/>
          </p:cNvSpPr>
          <p:nvPr>
            <p:ph type="title"/>
          </p:nvPr>
        </p:nvSpPr>
        <p:spPr>
          <a:xfrm>
            <a:off x="838200" y="409125"/>
            <a:ext cx="9371646" cy="944412"/>
          </a:xfrm>
        </p:spPr>
        <p:txBody>
          <a:bodyPr anchor="b">
            <a:normAutofit/>
          </a:bodyPr>
          <a:lstStyle/>
          <a:p>
            <a:r>
              <a:rPr lang="sv-SE"/>
              <a:t>Inledning</a:t>
            </a:r>
          </a:p>
        </p:txBody>
      </p:sp>
      <p:sp>
        <p:nvSpPr>
          <p:cNvPr id="3" name="Platshållare för innehåll 2">
            <a:extLst>
              <a:ext uri="{FF2B5EF4-FFF2-40B4-BE49-F238E27FC236}">
                <a16:creationId xmlns:a16="http://schemas.microsoft.com/office/drawing/2014/main" id="{B25DE6DE-E642-24BC-4AB5-C9D0B9C091D5}"/>
              </a:ext>
            </a:extLst>
          </p:cNvPr>
          <p:cNvSpPr>
            <a:spLocks noGrp="1"/>
          </p:cNvSpPr>
          <p:nvPr>
            <p:ph idx="1"/>
          </p:nvPr>
        </p:nvSpPr>
        <p:spPr>
          <a:xfrm>
            <a:off x="838200" y="1622862"/>
            <a:ext cx="9371646" cy="4234552"/>
          </a:xfrm>
        </p:spPr>
        <p:txBody>
          <a:bodyPr vert="horz" lIns="91440" tIns="45720" rIns="91440" bIns="45720" rtlCol="0" anchor="t">
            <a:normAutofit fontScale="92500" lnSpcReduction="20000"/>
          </a:bodyPr>
          <a:lstStyle/>
          <a:p>
            <a:pPr>
              <a:lnSpc>
                <a:spcPct val="120000"/>
              </a:lnSpc>
            </a:pPr>
            <a:r>
              <a:rPr lang="sv-SE">
                <a:latin typeface="Source Sans Pro"/>
                <a:ea typeface="Source Sans Pro"/>
              </a:rPr>
              <a:t>Detta är ett stödmaterial som utgår från Skolverkets allmänna råd om mottagande i anpassad grundskola och anpassad gymnasieskola. Materialet är avsett att användas då det finns misstanke om att en elev har en intellektuell funktionsnedsättning och därmed möjlighet att ansöka om rätt till anpassad grundskola eller anpassad gymnasieskola. </a:t>
            </a:r>
            <a:endParaRPr lang="sv-SE">
              <a:ea typeface="Source Sans Pro" panose="020B0503030403020204" pitchFamily="34" charset="0"/>
            </a:endParaRPr>
          </a:p>
          <a:p>
            <a:pPr>
              <a:lnSpc>
                <a:spcPct val="120000"/>
              </a:lnSpc>
            </a:pPr>
            <a:r>
              <a:rPr lang="sv-SE">
                <a:latin typeface="Source Sans Pro"/>
                <a:ea typeface="Source Sans Pro"/>
              </a:rPr>
              <a:t>Den schematiska arbetsgången ska vägleda skolan i processen och det är en fördel om skolan även har egna lokala rutiner utarbetade kring vissa moment. </a:t>
            </a:r>
            <a:endParaRPr lang="sv-SE">
              <a:ea typeface="Source Sans Pro"/>
            </a:endParaRPr>
          </a:p>
          <a:p>
            <a:pPr>
              <a:lnSpc>
                <a:spcPct val="120000"/>
              </a:lnSpc>
            </a:pPr>
            <a:r>
              <a:rPr lang="sv-SE">
                <a:latin typeface="Source Sans Pro"/>
                <a:ea typeface="Source Sans Pro"/>
              </a:rPr>
              <a:t>En rekommendation är att först läsa igenom hela arbetsgången för att få en helhetsförståelse och sedan jobba vidare steg för steg. </a:t>
            </a:r>
            <a:br>
              <a:rPr lang="sv-SE">
                <a:latin typeface="Source Sans Pro"/>
                <a:ea typeface="Source Sans Pro"/>
              </a:rPr>
            </a:br>
            <a:r>
              <a:rPr lang="sv-SE">
                <a:latin typeface="Source Sans Pro"/>
                <a:ea typeface="Source Sans Pro"/>
              </a:rPr>
              <a:t>Materialet är utarbetat av Barn-och elevhälsan i Uppsala kommun.</a:t>
            </a:r>
            <a:endParaRPr lang="sv-SE">
              <a:ea typeface="Source Sans Pro"/>
            </a:endParaRPr>
          </a:p>
          <a:p>
            <a:endParaRPr lang="sv-SE"/>
          </a:p>
          <a:p>
            <a:endParaRPr lang="sv-SE"/>
          </a:p>
        </p:txBody>
      </p:sp>
      <p:sp>
        <p:nvSpPr>
          <p:cNvPr id="4" name="Platshållare för bildnummer 3">
            <a:extLst>
              <a:ext uri="{FF2B5EF4-FFF2-40B4-BE49-F238E27FC236}">
                <a16:creationId xmlns:a16="http://schemas.microsoft.com/office/drawing/2014/main" id="{A4B686E0-40B8-DC12-B609-5D686CB2FD08}"/>
              </a:ext>
            </a:extLst>
          </p:cNvPr>
          <p:cNvSpPr>
            <a:spLocks noGrp="1"/>
          </p:cNvSpPr>
          <p:nvPr>
            <p:ph type="sldNum" sz="quarter" idx="12"/>
          </p:nvPr>
        </p:nvSpPr>
        <p:spPr>
          <a:xfrm>
            <a:off x="9160727" y="6356350"/>
            <a:ext cx="2743200" cy="365125"/>
          </a:xfrm>
        </p:spPr>
        <p:txBody>
          <a:bodyPr anchor="ctr">
            <a:normAutofit/>
          </a:bodyPr>
          <a:lstStyle/>
          <a:p>
            <a:pPr>
              <a:spcAft>
                <a:spcPts val="600"/>
              </a:spcAft>
            </a:pPr>
            <a:fld id="{D02B33C2-54EE-4A44-9B78-6F01870CE737}" type="slidenum">
              <a:rPr lang="sv-SE" smtClean="0">
                <a:solidFill>
                  <a:prstClr val="black">
                    <a:tint val="75000"/>
                  </a:prstClr>
                </a:solidFill>
              </a:rPr>
              <a:pPr>
                <a:spcAft>
                  <a:spcPts val="600"/>
                </a:spcAft>
              </a:pPr>
              <a:t>2</a:t>
            </a:fld>
            <a:endParaRPr lang="sv-SE">
              <a:solidFill>
                <a:prstClr val="black">
                  <a:tint val="75000"/>
                </a:prstClr>
              </a:solidFill>
            </a:endParaRPr>
          </a:p>
        </p:txBody>
      </p:sp>
      <p:sp>
        <p:nvSpPr>
          <p:cNvPr id="5" name="textruta 4">
            <a:hlinkClick r:id="rId2" action="ppaction://hlinksldjump"/>
            <a:extLst>
              <a:ext uri="{FF2B5EF4-FFF2-40B4-BE49-F238E27FC236}">
                <a16:creationId xmlns:a16="http://schemas.microsoft.com/office/drawing/2014/main" id="{2110BC14-BFA9-017A-46E7-5122EF8E53D3}"/>
              </a:ext>
            </a:extLst>
          </p:cNvPr>
          <p:cNvSpPr txBox="1"/>
          <p:nvPr/>
        </p:nvSpPr>
        <p:spPr>
          <a:xfrm>
            <a:off x="9336212" y="6093554"/>
            <a:ext cx="2384728"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Arbetsgång ansökan till anpassad grundskola</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3"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Tree>
    <p:extLst>
      <p:ext uri="{BB962C8B-B14F-4D97-AF65-F5344CB8AC3E}">
        <p14:creationId xmlns:p14="http://schemas.microsoft.com/office/powerpoint/2010/main" val="1756403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895930"/>
            <a:ext cx="9371646" cy="769093"/>
          </a:xfrm>
        </p:spPr>
        <p:txBody>
          <a:bodyPr>
            <a:normAutofit/>
          </a:bodyPr>
          <a:lstStyle/>
          <a:p>
            <a:r>
              <a:rPr lang="sv-SE" sz="3400">
                <a:latin typeface="+mj-lt"/>
              </a:rPr>
              <a:t>9</a:t>
            </a:r>
            <a:r>
              <a:rPr lang="sv-SE" sz="3400" i="0">
                <a:effectLst/>
                <a:latin typeface="+mj-lt"/>
              </a:rPr>
              <a:t>.1 Ansökan kan avslås</a:t>
            </a:r>
            <a:endParaRPr lang="sv-SE" sz="34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2121031"/>
            <a:ext cx="9371646" cy="3730811"/>
          </a:xfrm>
        </p:spPr>
        <p:txBody>
          <a:bodyPr vert="horz" lIns="91440" tIns="45720" rIns="91440" bIns="45720" rtlCol="0" anchor="t">
            <a:noAutofit/>
          </a:bodyPr>
          <a:lstStyle/>
          <a:p>
            <a:r>
              <a:rPr lang="sv-SE" b="0" i="0">
                <a:solidFill>
                  <a:srgbClr val="000000"/>
                </a:solidFill>
                <a:effectLst/>
                <a:latin typeface="+mn-lt"/>
              </a:rPr>
              <a:t>Ansökan avslås om:</a:t>
            </a:r>
          </a:p>
          <a:p>
            <a:pPr marL="342900" indent="-342900">
              <a:buFont typeface="Arial" panose="020B0604020202020204" pitchFamily="34" charset="0"/>
              <a:buChar char="•"/>
            </a:pPr>
            <a:r>
              <a:rPr lang="sv-SE">
                <a:solidFill>
                  <a:srgbClr val="000000"/>
                </a:solidFill>
                <a:latin typeface="+mn-lt"/>
              </a:rPr>
              <a:t>Eleven inte har en fastställd intellektuell funktionsnedsättning </a:t>
            </a:r>
          </a:p>
          <a:p>
            <a:pPr marL="342900" indent="-342900">
              <a:buFont typeface="Arial" panose="020B0604020202020204" pitchFamily="34" charset="0"/>
              <a:buChar char="•"/>
            </a:pPr>
            <a:r>
              <a:rPr lang="sv-SE">
                <a:solidFill>
                  <a:srgbClr val="000000"/>
                </a:solidFill>
                <a:latin typeface="+mn-lt"/>
              </a:rPr>
              <a:t>Den samlade utredningen inte talar för att eleven tillhör målgruppen för anpassad grundskola</a:t>
            </a:r>
          </a:p>
          <a:p>
            <a:r>
              <a:rPr lang="sv-SE" b="0" i="0">
                <a:solidFill>
                  <a:srgbClr val="000000"/>
                </a:solidFill>
                <a:effectLst/>
                <a:latin typeface="+mn-lt"/>
              </a:rPr>
              <a:t>Beslut fattas då att eleven inte tillhör målgruppen för anpassad grundskola. </a:t>
            </a:r>
          </a:p>
          <a:p>
            <a:r>
              <a:rPr lang="sv-SE" b="0" i="0">
                <a:solidFill>
                  <a:srgbClr val="000000"/>
                </a:solidFill>
                <a:effectLst/>
                <a:latin typeface="+mn-lt"/>
              </a:rPr>
              <a:t>Detta meddelas skriftligt till </a:t>
            </a:r>
            <a:r>
              <a:rPr lang="sv-SE">
                <a:solidFill>
                  <a:srgbClr val="000000"/>
                </a:solidFill>
                <a:latin typeface="+mn-lt"/>
              </a:rPr>
              <a:t>vårdnadshavarna</a:t>
            </a:r>
            <a:r>
              <a:rPr lang="sv-SE" b="0" i="0">
                <a:solidFill>
                  <a:srgbClr val="000000"/>
                </a:solidFill>
                <a:effectLst/>
                <a:latin typeface="+mn-lt"/>
              </a:rPr>
              <a:t> och rektor</a:t>
            </a:r>
            <a:endParaRPr lang="sv-SE">
              <a:latin typeface="+mn-lt"/>
            </a:endParaRPr>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2" action="ppaction://hlinksldjump"/>
            <a:extLst>
              <a:ext uri="{FF2B5EF4-FFF2-40B4-BE49-F238E27FC236}">
                <a16:creationId xmlns:a16="http://schemas.microsoft.com/office/drawing/2014/main" id="{9776C477-8D01-803B-377A-0412265822D8}"/>
              </a:ext>
            </a:extLst>
          </p:cNvPr>
          <p:cNvSpPr txBox="1"/>
          <p:nvPr/>
        </p:nvSpPr>
        <p:spPr>
          <a:xfrm>
            <a:off x="9694416" y="5909946"/>
            <a:ext cx="2308194"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Vårdnadshavare skickar in medgivande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7" name="Hem 6">
            <a:hlinkClick r:id="rId3" action="ppaction://hlinksldjump" highlightClick="1"/>
            <a:extLst>
              <a:ext uri="{FF2B5EF4-FFF2-40B4-BE49-F238E27FC236}">
                <a16:creationId xmlns:a16="http://schemas.microsoft.com/office/drawing/2014/main" id="{055298A0-9ED1-3123-FA25-94313A801160}"/>
              </a:ext>
            </a:extLst>
          </p:cNvPr>
          <p:cNvSpPr/>
          <p:nvPr/>
        </p:nvSpPr>
        <p:spPr>
          <a:xfrm>
            <a:off x="349188" y="1030367"/>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060812210"/>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E12D01-EC6A-4DAA-C34A-04297C814BBF}"/>
              </a:ext>
            </a:extLst>
          </p:cNvPr>
          <p:cNvSpPr>
            <a:spLocks noGrp="1"/>
          </p:cNvSpPr>
          <p:nvPr>
            <p:ph type="title"/>
          </p:nvPr>
        </p:nvSpPr>
        <p:spPr>
          <a:xfrm>
            <a:off x="838200" y="655784"/>
            <a:ext cx="9371646" cy="718302"/>
          </a:xfrm>
        </p:spPr>
        <p:txBody>
          <a:bodyPr>
            <a:normAutofit/>
          </a:bodyPr>
          <a:lstStyle/>
          <a:p>
            <a:r>
              <a:rPr lang="sv-SE" sz="2800"/>
              <a:t>10. Vårdnadshavare skickar in medgivande och gör skolval</a:t>
            </a:r>
          </a:p>
        </p:txBody>
      </p:sp>
      <p:sp>
        <p:nvSpPr>
          <p:cNvPr id="3" name="Platshållare för innehåll 2">
            <a:extLst>
              <a:ext uri="{FF2B5EF4-FFF2-40B4-BE49-F238E27FC236}">
                <a16:creationId xmlns:a16="http://schemas.microsoft.com/office/drawing/2014/main" id="{99F9E01E-FF03-6E31-382E-A0D8954233A1}"/>
              </a:ext>
            </a:extLst>
          </p:cNvPr>
          <p:cNvSpPr>
            <a:spLocks noGrp="1"/>
          </p:cNvSpPr>
          <p:nvPr>
            <p:ph idx="1"/>
          </p:nvPr>
        </p:nvSpPr>
        <p:spPr>
          <a:xfrm>
            <a:off x="866421" y="1320697"/>
            <a:ext cx="9522165" cy="4611610"/>
          </a:xfrm>
        </p:spPr>
        <p:txBody>
          <a:bodyPr vert="horz" lIns="91440" tIns="45720" rIns="91440" bIns="45720" rtlCol="0" anchor="t">
            <a:noAutofit/>
          </a:bodyPr>
          <a:lstStyle/>
          <a:p>
            <a:pPr marL="285750" indent="-285750" fontAlgn="base">
              <a:buFont typeface="Arial" panose="020B0604020202020204" pitchFamily="34" charset="0"/>
              <a:buChar char="•"/>
            </a:pPr>
            <a:r>
              <a:rPr lang="sv-SE" sz="2200" b="0" i="0">
                <a:solidFill>
                  <a:srgbClr val="000000"/>
                </a:solidFill>
                <a:effectLst/>
                <a:latin typeface="+mn-lt"/>
              </a:rPr>
              <a:t>Vårdnadshavarna har möjlighet att välja att eleven läser </a:t>
            </a:r>
            <a:r>
              <a:rPr lang="sv-SE" sz="2200">
                <a:solidFill>
                  <a:srgbClr val="000000"/>
                </a:solidFill>
                <a:latin typeface="+mn-lt"/>
              </a:rPr>
              <a:t>som integrerad elev </a:t>
            </a:r>
            <a:r>
              <a:rPr lang="sv-SE" sz="2200" b="0" i="0">
                <a:solidFill>
                  <a:srgbClr val="000000"/>
                </a:solidFill>
                <a:effectLst/>
                <a:latin typeface="+mn-lt"/>
              </a:rPr>
              <a:t>i grundskolan eller får sin utbildning i </a:t>
            </a:r>
            <a:r>
              <a:rPr lang="sv-SE" sz="2200">
                <a:solidFill>
                  <a:srgbClr val="000000"/>
                </a:solidFill>
                <a:latin typeface="+mn-lt"/>
              </a:rPr>
              <a:t>en anpassad grundskola</a:t>
            </a:r>
            <a:r>
              <a:rPr lang="sv-SE" sz="2200" b="0" i="0">
                <a:solidFill>
                  <a:srgbClr val="000000"/>
                </a:solidFill>
                <a:effectLst/>
                <a:latin typeface="+mn-lt"/>
              </a:rPr>
              <a:t>.</a:t>
            </a:r>
            <a:r>
              <a:rPr lang="sv-SE" sz="2200">
                <a:solidFill>
                  <a:srgbClr val="000000"/>
                </a:solidFill>
                <a:latin typeface="+mn-lt"/>
              </a:rPr>
              <a:t> Integrerad elev i en grundskoleklass innebär att eleven följer de bestämmelser som gäller för anpassad grundskola och får läsa efter anpassad grundskolas kursplaner. Det innebär att läraren planerar undervisningen utifrån dubbla läroplaner.</a:t>
            </a:r>
            <a:endParaRPr lang="sv-SE" sz="2200" b="0" i="0">
              <a:solidFill>
                <a:srgbClr val="000000"/>
              </a:solidFill>
              <a:effectLst/>
              <a:latin typeface="+mn-lt"/>
            </a:endParaRPr>
          </a:p>
          <a:p>
            <a:pPr marL="285750" indent="-285750" fontAlgn="base">
              <a:buFont typeface="Arial" panose="020B0604020202020204" pitchFamily="34" charset="0"/>
              <a:buChar char="•"/>
            </a:pPr>
            <a:r>
              <a:rPr lang="sv-SE" sz="2200" b="0" i="0">
                <a:solidFill>
                  <a:srgbClr val="000000"/>
                </a:solidFill>
                <a:effectLst/>
                <a:latin typeface="+mn-lt"/>
              </a:rPr>
              <a:t>Om vårdnadshavarna väljer </a:t>
            </a:r>
            <a:r>
              <a:rPr lang="sv-SE" sz="2200">
                <a:solidFill>
                  <a:srgbClr val="000000"/>
                </a:solidFill>
                <a:latin typeface="+mn-lt"/>
              </a:rPr>
              <a:t>integrerad </a:t>
            </a:r>
            <a:r>
              <a:rPr lang="sv-SE" sz="2200" b="0" i="0">
                <a:solidFill>
                  <a:srgbClr val="000000"/>
                </a:solidFill>
                <a:effectLst/>
                <a:latin typeface="+mn-lt"/>
              </a:rPr>
              <a:t>undervisning i grundskolan får rektor information om detta från </a:t>
            </a:r>
            <a:r>
              <a:rPr lang="sv-SE" sz="2200" b="0" i="1">
                <a:solidFill>
                  <a:srgbClr val="000000"/>
                </a:solidFill>
                <a:effectLst/>
                <a:latin typeface="+mn-lt"/>
              </a:rPr>
              <a:t>Myndighetsenheten</a:t>
            </a:r>
            <a:r>
              <a:rPr lang="sv-SE" sz="2200" b="0" i="0">
                <a:solidFill>
                  <a:srgbClr val="000000"/>
                </a:solidFill>
                <a:effectLst/>
                <a:latin typeface="+mn-lt"/>
              </a:rPr>
              <a:t> samt </a:t>
            </a:r>
            <a:r>
              <a:rPr lang="sv-SE" sz="2200" b="0" i="1">
                <a:solidFill>
                  <a:srgbClr val="222222"/>
                </a:solidFill>
                <a:effectLst/>
                <a:latin typeface="+mn-lt"/>
              </a:rPr>
              <a:t>Enhet för antagning och placering</a:t>
            </a:r>
            <a:r>
              <a:rPr lang="sv-SE" sz="2200">
                <a:solidFill>
                  <a:srgbClr val="000000"/>
                </a:solidFill>
                <a:latin typeface="+mn-lt"/>
              </a:rPr>
              <a:t>. </a:t>
            </a:r>
            <a:r>
              <a:rPr lang="sv-SE" sz="2200" b="0" i="0">
                <a:solidFill>
                  <a:srgbClr val="000000"/>
                </a:solidFill>
                <a:effectLst/>
                <a:latin typeface="+mn-lt"/>
              </a:rPr>
              <a:t> Skolan kan ansöka om handledning av specialpedagog från Barn- och elevhälsan.</a:t>
            </a:r>
            <a:r>
              <a:rPr lang="sv-SE" sz="2200">
                <a:solidFill>
                  <a:srgbClr val="000000"/>
                </a:solidFill>
                <a:latin typeface="+mn-lt"/>
              </a:rPr>
              <a:t> </a:t>
            </a:r>
            <a:endParaRPr lang="sv-SE" sz="2200" b="0" i="0">
              <a:solidFill>
                <a:srgbClr val="000000"/>
              </a:solidFill>
              <a:effectLst/>
              <a:latin typeface="+mn-lt"/>
              <a:ea typeface="Source Sans Pro"/>
            </a:endParaRPr>
          </a:p>
          <a:p>
            <a:pPr marL="285750" indent="-285750" fontAlgn="base">
              <a:buFont typeface="Arial" panose="020B0604020202020204" pitchFamily="34" charset="0"/>
              <a:buChar char="•"/>
            </a:pPr>
            <a:r>
              <a:rPr lang="sv-SE" sz="2200" b="0" i="0">
                <a:solidFill>
                  <a:srgbClr val="000000"/>
                </a:solidFill>
                <a:effectLst/>
                <a:latin typeface="+mn-lt"/>
              </a:rPr>
              <a:t>Om </a:t>
            </a:r>
            <a:r>
              <a:rPr lang="sv-SE" sz="2200">
                <a:solidFill>
                  <a:srgbClr val="000000"/>
                </a:solidFill>
                <a:latin typeface="+mn-lt"/>
              </a:rPr>
              <a:t>vårdnadshavarna väljer</a:t>
            </a:r>
            <a:r>
              <a:rPr lang="sv-SE" sz="2200" b="0" i="0">
                <a:solidFill>
                  <a:srgbClr val="000000"/>
                </a:solidFill>
                <a:effectLst/>
                <a:latin typeface="+mn-lt"/>
              </a:rPr>
              <a:t> </a:t>
            </a:r>
            <a:r>
              <a:rPr lang="sv-SE" sz="2200">
                <a:solidFill>
                  <a:srgbClr val="000000"/>
                </a:solidFill>
                <a:latin typeface="+mn-lt"/>
              </a:rPr>
              <a:t>integrerad</a:t>
            </a:r>
            <a:r>
              <a:rPr lang="sv-SE" sz="2200" b="0" i="0">
                <a:solidFill>
                  <a:srgbClr val="000000"/>
                </a:solidFill>
                <a:effectLst/>
                <a:latin typeface="+mn-lt"/>
              </a:rPr>
              <a:t> undervisning</a:t>
            </a:r>
            <a:r>
              <a:rPr lang="sv-SE" sz="2200">
                <a:solidFill>
                  <a:srgbClr val="000000"/>
                </a:solidFill>
                <a:latin typeface="+mn-lt"/>
              </a:rPr>
              <a:t> </a:t>
            </a:r>
            <a:r>
              <a:rPr lang="sv-SE" sz="2200" b="0" i="0">
                <a:solidFill>
                  <a:srgbClr val="000000"/>
                </a:solidFill>
                <a:effectLst/>
                <a:latin typeface="+mn-lt"/>
              </a:rPr>
              <a:t> och senare önskar göra ett skolbyte</a:t>
            </a:r>
            <a:r>
              <a:rPr lang="sv-SE" sz="2200">
                <a:solidFill>
                  <a:srgbClr val="000000"/>
                </a:solidFill>
                <a:latin typeface="+mn-lt"/>
              </a:rPr>
              <a:t> för</a:t>
            </a:r>
            <a:r>
              <a:rPr lang="sv-SE" sz="2200" b="0" i="0">
                <a:solidFill>
                  <a:srgbClr val="000000"/>
                </a:solidFill>
                <a:effectLst/>
                <a:latin typeface="+mn-lt"/>
              </a:rPr>
              <a:t> </a:t>
            </a:r>
            <a:r>
              <a:rPr lang="sv-SE" sz="2200">
                <a:solidFill>
                  <a:srgbClr val="000000"/>
                </a:solidFill>
                <a:latin typeface="+mn-lt"/>
              </a:rPr>
              <a:t>att få sin undervisning i en</a:t>
            </a:r>
            <a:r>
              <a:rPr lang="sv-SE" sz="2200" b="0" i="0">
                <a:solidFill>
                  <a:srgbClr val="000000"/>
                </a:solidFill>
                <a:effectLst/>
                <a:latin typeface="+mn-lt"/>
              </a:rPr>
              <a:t> anpassad grundskola kontaktar de </a:t>
            </a:r>
            <a:r>
              <a:rPr lang="sv-SE" sz="2200" i="1">
                <a:solidFill>
                  <a:srgbClr val="000000"/>
                </a:solidFill>
                <a:latin typeface="+mn-lt"/>
              </a:rPr>
              <a:t>Enheten för antagning och placering</a:t>
            </a:r>
            <a:r>
              <a:rPr lang="sv-SE" sz="2200" b="0" i="0">
                <a:solidFill>
                  <a:srgbClr val="000000"/>
                </a:solidFill>
                <a:effectLst/>
                <a:latin typeface="+mn-lt"/>
              </a:rPr>
              <a:t>. </a:t>
            </a:r>
            <a:endParaRPr lang="sv-SE" sz="2200" b="0" i="0">
              <a:solidFill>
                <a:srgbClr val="000000"/>
              </a:solidFill>
              <a:effectLst/>
              <a:latin typeface="+mn-lt"/>
              <a:ea typeface="Source Sans Pro"/>
            </a:endParaRPr>
          </a:p>
          <a:p>
            <a:r>
              <a:rPr lang="sv-SE" sz="2200">
                <a:latin typeface="Source Sans Pro"/>
                <a:ea typeface="Source Sans Pro"/>
                <a:hlinkClick r:id="rId2"/>
              </a:rPr>
              <a:t>Integrerade elever (Skolverket.se)</a:t>
            </a:r>
            <a:endParaRPr lang="sv-SE" sz="2200">
              <a:ea typeface="Source Sans Pro"/>
            </a:endParaRPr>
          </a:p>
          <a:p>
            <a:pPr fontAlgn="base"/>
            <a:endParaRPr lang="sv-SE" sz="2200">
              <a:ea typeface="Source Sans Pro"/>
            </a:endParaRPr>
          </a:p>
          <a:p>
            <a:endParaRPr lang="sv-SE" sz="2200">
              <a:ea typeface="Source Sans Pro" panose="020B0503030403020204" pitchFamily="34" charset="0"/>
            </a:endParaRPr>
          </a:p>
        </p:txBody>
      </p:sp>
      <p:sp>
        <p:nvSpPr>
          <p:cNvPr id="4" name="Platshållare för bildnummer 3">
            <a:extLst>
              <a:ext uri="{FF2B5EF4-FFF2-40B4-BE49-F238E27FC236}">
                <a16:creationId xmlns:a16="http://schemas.microsoft.com/office/drawing/2014/main" id="{9BE58B71-30D7-4C92-BAC3-F0A074E743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3" action="ppaction://hlinksldjump"/>
            <a:extLst>
              <a:ext uri="{FF2B5EF4-FFF2-40B4-BE49-F238E27FC236}">
                <a16:creationId xmlns:a16="http://schemas.microsoft.com/office/drawing/2014/main" id="{99145FD8-6DE9-5424-2724-7179063E024B}"/>
              </a:ext>
            </a:extLst>
          </p:cNvPr>
          <p:cNvSpPr txBox="1"/>
          <p:nvPr/>
        </p:nvSpPr>
        <p:spPr>
          <a:xfrm>
            <a:off x="9579001" y="5933750"/>
            <a:ext cx="2299317"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Eleven börjar läsa enligt anpassad grundskola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3"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4" action="ppaction://hlinksldjump" highlightClick="1"/>
            <a:extLst>
              <a:ext uri="{FF2B5EF4-FFF2-40B4-BE49-F238E27FC236}">
                <a16:creationId xmlns:a16="http://schemas.microsoft.com/office/drawing/2014/main" id="{7BCADFF3-3E84-B662-37E3-47720AB732FE}"/>
              </a:ext>
            </a:extLst>
          </p:cNvPr>
          <p:cNvSpPr/>
          <p:nvPr/>
        </p:nvSpPr>
        <p:spPr>
          <a:xfrm>
            <a:off x="349188" y="763686"/>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441383483"/>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960586"/>
            <a:ext cx="9371646" cy="1180118"/>
          </a:xfrm>
        </p:spPr>
        <p:txBody>
          <a:bodyPr>
            <a:normAutofit/>
          </a:bodyPr>
          <a:lstStyle/>
          <a:p>
            <a:r>
              <a:rPr lang="sv-SE" sz="3200" i="0">
                <a:effectLst/>
                <a:latin typeface="+mj-lt"/>
              </a:rPr>
              <a:t>11. Eleven börjar läsa enligt anpassad grundskolas läroplan</a:t>
            </a:r>
            <a:endParaRPr lang="sv-SE" sz="32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2429661"/>
            <a:ext cx="9371646" cy="1532739"/>
          </a:xfrm>
        </p:spPr>
        <p:txBody>
          <a:bodyPr vert="horz" lIns="91440" tIns="45720" rIns="91440" bIns="45720" rtlCol="0" anchor="t">
            <a:noAutofit/>
          </a:bodyPr>
          <a:lstStyle/>
          <a:p>
            <a:r>
              <a:rPr lang="sv-SE" b="0" i="0">
                <a:solidFill>
                  <a:srgbClr val="000000"/>
                </a:solidFill>
                <a:effectLst/>
                <a:latin typeface="+mn-lt"/>
              </a:rPr>
              <a:t>Eleven börjar läsa efter anpassad grundskolas läroplan, antingen i den grundskola eleven redan går på</a:t>
            </a:r>
            <a:r>
              <a:rPr lang="sv-SE">
                <a:solidFill>
                  <a:srgbClr val="000000"/>
                </a:solidFill>
                <a:latin typeface="+mn-lt"/>
              </a:rPr>
              <a:t>,</a:t>
            </a:r>
            <a:r>
              <a:rPr lang="sv-SE" b="0" i="0">
                <a:solidFill>
                  <a:srgbClr val="000000"/>
                </a:solidFill>
                <a:effectLst/>
                <a:latin typeface="+mn-lt"/>
              </a:rPr>
              <a:t> </a:t>
            </a:r>
            <a:r>
              <a:rPr lang="sv-SE">
                <a:solidFill>
                  <a:srgbClr val="000000"/>
                </a:solidFill>
                <a:latin typeface="+mn-lt"/>
              </a:rPr>
              <a:t>integrerad</a:t>
            </a:r>
            <a:r>
              <a:rPr lang="sv-SE" b="0" i="0">
                <a:solidFill>
                  <a:srgbClr val="000000"/>
                </a:solidFill>
                <a:effectLst/>
                <a:latin typeface="+mn-lt"/>
              </a:rPr>
              <a:t> undervisning</a:t>
            </a:r>
            <a:r>
              <a:rPr lang="sv-SE">
                <a:solidFill>
                  <a:srgbClr val="000000"/>
                </a:solidFill>
                <a:latin typeface="+mn-lt"/>
              </a:rPr>
              <a:t>,</a:t>
            </a:r>
            <a:r>
              <a:rPr lang="sv-SE" b="0" i="0">
                <a:solidFill>
                  <a:srgbClr val="000000"/>
                </a:solidFill>
                <a:effectLst/>
                <a:latin typeface="+mn-lt"/>
              </a:rPr>
              <a:t> eller i den anpassade grundskola som elevens vårdnadshavare valt och fått en plats på.   </a:t>
            </a:r>
            <a:endParaRPr lang="sv-SE">
              <a:latin typeface="+mn-lt"/>
            </a:endParaRPr>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 action="ppaction://hlinkshowjump?jump=lastslide"/>
            <a:extLst>
              <a:ext uri="{FF2B5EF4-FFF2-40B4-BE49-F238E27FC236}">
                <a16:creationId xmlns:a16="http://schemas.microsoft.com/office/drawing/2014/main" id="{9476F6C6-ABCD-2966-E8D1-5F2A653229F2}"/>
              </a:ext>
            </a:extLst>
          </p:cNvPr>
          <p:cNvSpPr txBox="1"/>
          <p:nvPr/>
        </p:nvSpPr>
        <p:spPr>
          <a:xfrm>
            <a:off x="10895130" y="5987018"/>
            <a:ext cx="100879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Slut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E35D2A9C-076C-FFC4-48AF-2D5A098D44E6}"/>
              </a:ext>
            </a:extLst>
          </p:cNvPr>
          <p:cNvSpPr/>
          <p:nvPr/>
        </p:nvSpPr>
        <p:spPr>
          <a:xfrm>
            <a:off x="349188" y="1053754"/>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131401425"/>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001231"/>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ruta 44">
            <a:extLst>
              <a:ext uri="{FF2B5EF4-FFF2-40B4-BE49-F238E27FC236}">
                <a16:creationId xmlns:a16="http://schemas.microsoft.com/office/drawing/2014/main" id="{8C78DB9E-A338-8395-8456-2F11FD4BF002}"/>
              </a:ext>
            </a:extLst>
          </p:cNvPr>
          <p:cNvSpPr txBox="1"/>
          <p:nvPr/>
        </p:nvSpPr>
        <p:spPr>
          <a:xfrm>
            <a:off x="7477063" y="3892018"/>
            <a:ext cx="466963" cy="246221"/>
          </a:xfrm>
          <a:prstGeom prst="rect">
            <a:avLst/>
          </a:prstGeom>
          <a:noFill/>
        </p:spPr>
        <p:txBody>
          <a:bodyPr wrap="square" rtlCol="0">
            <a:spAutoFit/>
          </a:bodyPr>
          <a:lstStyle/>
          <a:p>
            <a:r>
              <a:rPr lang="sv-SE" sz="1000">
                <a:solidFill>
                  <a:schemeClr val="bg1">
                    <a:lumMod val="75000"/>
                  </a:schemeClr>
                </a:solidFill>
              </a:rPr>
              <a:t>11</a:t>
            </a:r>
          </a:p>
        </p:txBody>
      </p:sp>
      <p:sp>
        <p:nvSpPr>
          <p:cNvPr id="43" name="Ellips 42">
            <a:extLst>
              <a:ext uri="{FF2B5EF4-FFF2-40B4-BE49-F238E27FC236}">
                <a16:creationId xmlns:a16="http://schemas.microsoft.com/office/drawing/2014/main" id="{9AE27FBA-839A-9BFB-1766-812FE21C35B3}"/>
              </a:ext>
            </a:extLst>
          </p:cNvPr>
          <p:cNvSpPr/>
          <p:nvPr/>
        </p:nvSpPr>
        <p:spPr>
          <a:xfrm>
            <a:off x="7609945" y="3877933"/>
            <a:ext cx="216000" cy="216000"/>
          </a:xfrm>
          <a:prstGeom prst="ellipse">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grpSp>
        <p:nvGrpSpPr>
          <p:cNvPr id="48" name="Grupp 47">
            <a:extLst>
              <a:ext uri="{FF2B5EF4-FFF2-40B4-BE49-F238E27FC236}">
                <a16:creationId xmlns:a16="http://schemas.microsoft.com/office/drawing/2014/main" id="{B9C86A6C-BE3F-FCE4-DDB9-B2A4C3ACEC87}"/>
              </a:ext>
            </a:extLst>
          </p:cNvPr>
          <p:cNvGrpSpPr/>
          <p:nvPr/>
        </p:nvGrpSpPr>
        <p:grpSpPr>
          <a:xfrm>
            <a:off x="2730670" y="1120321"/>
            <a:ext cx="6548409" cy="4993134"/>
            <a:chOff x="2725862" y="1116493"/>
            <a:chExt cx="6548409" cy="4993134"/>
          </a:xfrm>
        </p:grpSpPr>
        <p:sp>
          <p:nvSpPr>
            <p:cNvPr id="49" name="Rektangel 48">
              <a:extLst>
                <a:ext uri="{FF2B5EF4-FFF2-40B4-BE49-F238E27FC236}">
                  <a16:creationId xmlns:a16="http://schemas.microsoft.com/office/drawing/2014/main" id="{EDF10442-A739-901E-4CBC-FA8D25FA726B}"/>
                </a:ext>
              </a:extLst>
            </p:cNvPr>
            <p:cNvSpPr/>
            <p:nvPr/>
          </p:nvSpPr>
          <p:spPr>
            <a:xfrm rot="5400000">
              <a:off x="2555744" y="1936256"/>
              <a:ext cx="1285192"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50" name="Frihandsfigur: Form 49">
              <a:extLst>
                <a:ext uri="{FF2B5EF4-FFF2-40B4-BE49-F238E27FC236}">
                  <a16:creationId xmlns:a16="http://schemas.microsoft.com/office/drawing/2014/main" id="{57E77DD4-BAFE-0783-B02B-F27BDF017721}"/>
                </a:ext>
              </a:extLst>
            </p:cNvPr>
            <p:cNvSpPr/>
            <p:nvPr/>
          </p:nvSpPr>
          <p:spPr>
            <a:xfrm>
              <a:off x="2851694" y="1116493"/>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rtl="0">
                <a:lnSpc>
                  <a:spcPct val="90000"/>
                </a:lnSpc>
                <a:spcBef>
                  <a:spcPct val="0"/>
                </a:spcBef>
                <a:spcAft>
                  <a:spcPct val="35000"/>
                </a:spcAft>
                <a:buNone/>
              </a:pPr>
              <a:r>
                <a:rPr lang="sv-SE" sz="900" b="1" i="0" kern="1200">
                  <a:latin typeface="Source Sans Pro SemiBold"/>
                  <a:hlinkClick r:id="rId3" action="ppaction://hlinksldjump"/>
                </a:rPr>
                <a:t>När frågan om mottagande väcks</a:t>
              </a:r>
              <a:r>
                <a:rPr lang="sv-SE" sz="900" b="1" i="0" kern="1200">
                  <a:hlinkClick r:id="rId3" action="ppaction://hlinksldjump"/>
                </a:rPr>
                <a:t> </a:t>
              </a:r>
              <a:endParaRPr lang="sv-SE" sz="900" b="1" kern="1200"/>
            </a:p>
          </p:txBody>
        </p:sp>
        <p:sp>
          <p:nvSpPr>
            <p:cNvPr id="51" name="Rektangel 50">
              <a:extLst>
                <a:ext uri="{FF2B5EF4-FFF2-40B4-BE49-F238E27FC236}">
                  <a16:creationId xmlns:a16="http://schemas.microsoft.com/office/drawing/2014/main" id="{578D6772-4484-1744-C50D-E7FA285A2746}"/>
                </a:ext>
              </a:extLst>
            </p:cNvPr>
            <p:cNvSpPr/>
            <p:nvPr/>
          </p:nvSpPr>
          <p:spPr>
            <a:xfrm rot="5400000">
              <a:off x="2555744" y="3226573"/>
              <a:ext cx="1285192"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52" name="Frihandsfigur: Form 51">
              <a:extLst>
                <a:ext uri="{FF2B5EF4-FFF2-40B4-BE49-F238E27FC236}">
                  <a16:creationId xmlns:a16="http://schemas.microsoft.com/office/drawing/2014/main" id="{D504B646-83A9-4C46-A73A-1D546A4CDB9E}"/>
                </a:ext>
              </a:extLst>
            </p:cNvPr>
            <p:cNvSpPr/>
            <p:nvPr/>
          </p:nvSpPr>
          <p:spPr>
            <a:xfrm>
              <a:off x="2851694" y="2406810"/>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4" action="ppaction://hlinksldjump"/>
                </a:rPr>
                <a:t>Pedagogisk bedömning bekräftar stora inlärningssvårigheter</a:t>
              </a:r>
              <a:endParaRPr lang="sv-SE" sz="900" kern="1200"/>
            </a:p>
          </p:txBody>
        </p:sp>
        <p:sp>
          <p:nvSpPr>
            <p:cNvPr id="54" name="Rektangel 53">
              <a:extLst>
                <a:ext uri="{FF2B5EF4-FFF2-40B4-BE49-F238E27FC236}">
                  <a16:creationId xmlns:a16="http://schemas.microsoft.com/office/drawing/2014/main" id="{B7DC21C2-52E2-3F36-8646-B0CC650E99D7}"/>
                </a:ext>
              </a:extLst>
            </p:cNvPr>
            <p:cNvSpPr/>
            <p:nvPr/>
          </p:nvSpPr>
          <p:spPr>
            <a:xfrm rot="5400000">
              <a:off x="2533373" y="4539260"/>
              <a:ext cx="1329934"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55" name="Frihandsfigur: Form 54">
              <a:extLst>
                <a:ext uri="{FF2B5EF4-FFF2-40B4-BE49-F238E27FC236}">
                  <a16:creationId xmlns:a16="http://schemas.microsoft.com/office/drawing/2014/main" id="{D590A087-A77E-E7BD-F6F0-3CC7F81B9E3F}"/>
                </a:ext>
              </a:extLst>
            </p:cNvPr>
            <p:cNvSpPr/>
            <p:nvPr/>
          </p:nvSpPr>
          <p:spPr>
            <a:xfrm>
              <a:off x="2851694" y="3697127"/>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0714" tIns="60714" rIns="60714" bIns="60714" numCol="1" spcCol="1270" anchor="ctr" anchorCtr="0">
              <a:noAutofit/>
            </a:bodyPr>
            <a:lstStyle/>
            <a:p>
              <a:pPr marL="0" lvl="0" indent="0" algn="ctr" defTabSz="355600" rtl="0">
                <a:lnSpc>
                  <a:spcPct val="90000"/>
                </a:lnSpc>
                <a:spcBef>
                  <a:spcPct val="0"/>
                </a:spcBef>
                <a:spcAft>
                  <a:spcPct val="35000"/>
                </a:spcAft>
                <a:buNone/>
              </a:pPr>
              <a:r>
                <a:rPr lang="sv-SE" sz="800" b="1" i="0" kern="1200">
                  <a:hlinkClick r:id="rId5" action="ppaction://hlinksldjump"/>
                </a:rPr>
                <a:t>Möte med vårdnadshavare där information ges </a:t>
              </a:r>
              <a:r>
                <a:rPr lang="sv-SE" sz="800" b="1" i="0" kern="1200">
                  <a:latin typeface="Source Sans Pro SemiBold"/>
                  <a:hlinkClick r:id="rId5" action="ppaction://hlinksldjump"/>
                </a:rPr>
                <a:t>angående behovet</a:t>
              </a:r>
              <a:r>
                <a:rPr lang="sv-SE" sz="800" b="1" i="0" kern="1200">
                  <a:hlinkClick r:id="rId5" action="ppaction://hlinksldjump"/>
                </a:rPr>
                <a:t> av utredning om mottagande i anpassad grundskola/anpassad gymnasieskola</a:t>
              </a:r>
              <a:endParaRPr lang="sv-SE" sz="800" kern="1200"/>
            </a:p>
          </p:txBody>
        </p:sp>
        <p:sp>
          <p:nvSpPr>
            <p:cNvPr id="56" name="Rektangel 55">
              <a:extLst>
                <a:ext uri="{FF2B5EF4-FFF2-40B4-BE49-F238E27FC236}">
                  <a16:creationId xmlns:a16="http://schemas.microsoft.com/office/drawing/2014/main" id="{ED416C12-CB60-50AE-85F2-DBFA20362C6C}"/>
                </a:ext>
              </a:extLst>
            </p:cNvPr>
            <p:cNvSpPr/>
            <p:nvPr/>
          </p:nvSpPr>
          <p:spPr>
            <a:xfrm rot="64173">
              <a:off x="3201067" y="5229495"/>
              <a:ext cx="2408914"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59" name="Frihandsfigur: Form 58">
              <a:extLst>
                <a:ext uri="{FF2B5EF4-FFF2-40B4-BE49-F238E27FC236}">
                  <a16:creationId xmlns:a16="http://schemas.microsoft.com/office/drawing/2014/main" id="{66B33B0A-464B-504D-D34A-34B87B5594FA}"/>
                </a:ext>
              </a:extLst>
            </p:cNvPr>
            <p:cNvSpPr/>
            <p:nvPr/>
          </p:nvSpPr>
          <p:spPr>
            <a:xfrm>
              <a:off x="2725862" y="4987444"/>
              <a:ext cx="1972086" cy="1122183"/>
            </a:xfrm>
            <a:custGeom>
              <a:avLst/>
              <a:gdLst>
                <a:gd name="connsiteX0" fmla="*/ 0 w 1972086"/>
                <a:gd name="connsiteY0" fmla="*/ 112218 h 1122183"/>
                <a:gd name="connsiteX1" fmla="*/ 112218 w 1972086"/>
                <a:gd name="connsiteY1" fmla="*/ 0 h 1122183"/>
                <a:gd name="connsiteX2" fmla="*/ 1859868 w 1972086"/>
                <a:gd name="connsiteY2" fmla="*/ 0 h 1122183"/>
                <a:gd name="connsiteX3" fmla="*/ 1972086 w 1972086"/>
                <a:gd name="connsiteY3" fmla="*/ 112218 h 1122183"/>
                <a:gd name="connsiteX4" fmla="*/ 1972086 w 1972086"/>
                <a:gd name="connsiteY4" fmla="*/ 1009965 h 1122183"/>
                <a:gd name="connsiteX5" fmla="*/ 1859868 w 1972086"/>
                <a:gd name="connsiteY5" fmla="*/ 1122183 h 1122183"/>
                <a:gd name="connsiteX6" fmla="*/ 112218 w 1972086"/>
                <a:gd name="connsiteY6" fmla="*/ 1122183 h 1122183"/>
                <a:gd name="connsiteX7" fmla="*/ 0 w 1972086"/>
                <a:gd name="connsiteY7" fmla="*/ 1009965 h 1122183"/>
                <a:gd name="connsiteX8" fmla="*/ 0 w 1972086"/>
                <a:gd name="connsiteY8" fmla="*/ 112218 h 1122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2086" h="1122183">
                  <a:moveTo>
                    <a:pt x="0" y="112218"/>
                  </a:moveTo>
                  <a:cubicBezTo>
                    <a:pt x="0" y="50242"/>
                    <a:pt x="50242" y="0"/>
                    <a:pt x="112218" y="0"/>
                  </a:cubicBezTo>
                  <a:lnTo>
                    <a:pt x="1859868" y="0"/>
                  </a:lnTo>
                  <a:cubicBezTo>
                    <a:pt x="1921844" y="0"/>
                    <a:pt x="1972086" y="50242"/>
                    <a:pt x="1972086" y="112218"/>
                  </a:cubicBezTo>
                  <a:lnTo>
                    <a:pt x="1972086" y="1009965"/>
                  </a:lnTo>
                  <a:cubicBezTo>
                    <a:pt x="1972086" y="1071941"/>
                    <a:pt x="1921844" y="1122183"/>
                    <a:pt x="1859868" y="1122183"/>
                  </a:cubicBezTo>
                  <a:lnTo>
                    <a:pt x="112218" y="1122183"/>
                  </a:lnTo>
                  <a:cubicBezTo>
                    <a:pt x="50242" y="1122183"/>
                    <a:pt x="0" y="1071941"/>
                    <a:pt x="0" y="1009965"/>
                  </a:cubicBezTo>
                  <a:lnTo>
                    <a:pt x="0" y="112218"/>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9538" tIns="59538" rIns="59538" bIns="59538" numCol="1" spcCol="1270" anchor="ctr" anchorCtr="0">
              <a:noAutofit/>
            </a:bodyPr>
            <a:lstStyle/>
            <a:p>
              <a:pPr marL="0" lvl="0" indent="0" algn="ctr" defTabSz="311150" rtl="0">
                <a:lnSpc>
                  <a:spcPct val="90000"/>
                </a:lnSpc>
                <a:spcBef>
                  <a:spcPct val="0"/>
                </a:spcBef>
                <a:spcAft>
                  <a:spcPct val="35000"/>
                </a:spcAft>
                <a:buNone/>
              </a:pPr>
              <a:r>
                <a:rPr lang="sv-SE" sz="700" b="1" i="0" kern="1200">
                  <a:hlinkClick r:id="rId6" action="ppaction://hlinksldjump"/>
                </a:rPr>
                <a:t>Samlad utredning av målgruppstillhörighet:</a:t>
              </a:r>
              <a:r>
                <a:rPr lang="sv-SE" sz="700" b="1" i="0" kern="1200">
                  <a:latin typeface="Source Sans Pro SemiBold"/>
                  <a:hlinkClick r:id="rId6" action="ppaction://hlinksldjump"/>
                </a:rPr>
                <a:t> </a:t>
              </a:r>
            </a:p>
            <a:p>
              <a:pPr marL="0" lvl="0" indent="0" algn="ctr" defTabSz="311150" rtl="0">
                <a:lnSpc>
                  <a:spcPct val="90000"/>
                </a:lnSpc>
                <a:spcBef>
                  <a:spcPct val="0"/>
                </a:spcBef>
                <a:spcAft>
                  <a:spcPct val="35000"/>
                </a:spcAft>
                <a:buNone/>
              </a:pPr>
              <a:r>
                <a:rPr lang="sv-SE" sz="700" b="1" i="0" kern="1200">
                  <a:hlinkClick r:id="rId6" action="ppaction://hlinksldjump"/>
                </a:rPr>
                <a:t>pedagogisk bedömning,</a:t>
              </a:r>
              <a:r>
                <a:rPr lang="sv-SE" sz="700" b="1" i="0" kern="1200">
                  <a:latin typeface="Source Sans Pro SemiBold"/>
                  <a:hlinkClick r:id="rId6" action="ppaction://hlinksldjump"/>
                </a:rPr>
                <a:t> </a:t>
              </a:r>
              <a:endParaRPr lang="sv-SE" sz="700" b="1" i="0" kern="1200">
                <a:hlinkClick r:id="rId6" action="ppaction://hlinksldjump"/>
              </a:endParaRPr>
            </a:p>
            <a:p>
              <a:pPr marL="0" lvl="0" indent="0" algn="ctr" defTabSz="311150" rtl="0">
                <a:lnSpc>
                  <a:spcPct val="90000"/>
                </a:lnSpc>
                <a:spcBef>
                  <a:spcPct val="0"/>
                </a:spcBef>
                <a:spcAft>
                  <a:spcPct val="35000"/>
                </a:spcAft>
                <a:buNone/>
              </a:pPr>
              <a:r>
                <a:rPr lang="sv-SE" sz="700" b="1" i="0" kern="1200">
                  <a:hlinkClick r:id="rId6" action="ppaction://hlinksldjump"/>
                </a:rPr>
                <a:t>social bedömning,</a:t>
              </a:r>
              <a:r>
                <a:rPr lang="sv-SE" sz="700" b="1" i="0" kern="1200">
                  <a:latin typeface="Source Sans Pro SemiBold"/>
                  <a:hlinkClick r:id="rId6" action="ppaction://hlinksldjump"/>
                </a:rPr>
                <a:t> </a:t>
              </a:r>
              <a:endParaRPr lang="sv-SE" sz="700" b="1" i="0" kern="1200">
                <a:hlinkClick r:id="rId6" action="ppaction://hlinksldjump"/>
              </a:endParaRPr>
            </a:p>
            <a:p>
              <a:pPr marL="0" lvl="0" indent="0" algn="ctr" defTabSz="311150" rtl="0">
                <a:lnSpc>
                  <a:spcPct val="90000"/>
                </a:lnSpc>
                <a:spcBef>
                  <a:spcPct val="0"/>
                </a:spcBef>
                <a:spcAft>
                  <a:spcPct val="35000"/>
                </a:spcAft>
                <a:buNone/>
              </a:pPr>
              <a:r>
                <a:rPr lang="sv-SE" sz="700" b="1" i="0" kern="1200">
                  <a:hlinkClick r:id="rId6" action="ppaction://hlinksldjump"/>
                </a:rPr>
                <a:t>psykologisk bedömning (samtycke krävs),</a:t>
              </a:r>
              <a:r>
                <a:rPr lang="sv-SE" sz="700" b="1" i="0" kern="1200">
                  <a:latin typeface="Source Sans Pro SemiBold"/>
                  <a:hlinkClick r:id="rId6" action="ppaction://hlinksldjump"/>
                </a:rPr>
                <a:t> </a:t>
              </a:r>
              <a:endParaRPr lang="sv-SE" sz="700" b="1" i="0" kern="1200">
                <a:hlinkClick r:id="rId6" action="ppaction://hlinksldjump"/>
              </a:endParaRPr>
            </a:p>
            <a:p>
              <a:pPr marL="0" lvl="0" indent="0" algn="ctr" defTabSz="311150">
                <a:lnSpc>
                  <a:spcPct val="90000"/>
                </a:lnSpc>
                <a:spcBef>
                  <a:spcPct val="0"/>
                </a:spcBef>
                <a:spcAft>
                  <a:spcPct val="35000"/>
                </a:spcAft>
                <a:buNone/>
              </a:pPr>
              <a:r>
                <a:rPr lang="sv-SE" sz="700" b="1" i="0" kern="1200">
                  <a:hlinkClick r:id="rId6" action="ppaction://hlinksldjump"/>
                </a:rPr>
                <a:t>medicinsk bedömning (samtycke krävs)</a:t>
              </a:r>
              <a:r>
                <a:rPr lang="sv-SE" sz="700" b="0" i="0" kern="1200">
                  <a:hlinkClick r:id="rId6" action="ppaction://hlinksldjump"/>
                </a:rPr>
                <a:t> </a:t>
              </a:r>
              <a:endParaRPr lang="sv-SE" sz="700" kern="1200"/>
            </a:p>
          </p:txBody>
        </p:sp>
        <p:sp>
          <p:nvSpPr>
            <p:cNvPr id="61" name="Rektangel 60">
              <a:extLst>
                <a:ext uri="{FF2B5EF4-FFF2-40B4-BE49-F238E27FC236}">
                  <a16:creationId xmlns:a16="http://schemas.microsoft.com/office/drawing/2014/main" id="{4584DB39-E1C4-B5AC-984B-108BDBCDD029}"/>
                </a:ext>
              </a:extLst>
            </p:cNvPr>
            <p:cNvSpPr/>
            <p:nvPr/>
          </p:nvSpPr>
          <p:spPr>
            <a:xfrm rot="16200000">
              <a:off x="4969737" y="4606819"/>
              <a:ext cx="1285192"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62" name="Frihandsfigur: Form 61">
              <a:extLst>
                <a:ext uri="{FF2B5EF4-FFF2-40B4-BE49-F238E27FC236}">
                  <a16:creationId xmlns:a16="http://schemas.microsoft.com/office/drawing/2014/main" id="{FFF962BA-ED64-7659-62D6-AA8727BB69FB}"/>
                </a:ext>
              </a:extLst>
            </p:cNvPr>
            <p:cNvSpPr/>
            <p:nvPr/>
          </p:nvSpPr>
          <p:spPr>
            <a:xfrm>
              <a:off x="5265687" y="5077374"/>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7" action="ppaction://hlinksldjump"/>
                </a:rPr>
                <a:t>Återkoppling till vårdnadshavare om vad den samlade utredningen visar</a:t>
              </a:r>
              <a:endParaRPr lang="sv-SE" sz="700" kern="1200"/>
            </a:p>
          </p:txBody>
        </p:sp>
        <p:sp>
          <p:nvSpPr>
            <p:cNvPr id="63" name="Rektangel 62">
              <a:extLst>
                <a:ext uri="{FF2B5EF4-FFF2-40B4-BE49-F238E27FC236}">
                  <a16:creationId xmlns:a16="http://schemas.microsoft.com/office/drawing/2014/main" id="{54BD450F-2953-9E7F-70A1-9376120ED0F1}"/>
                </a:ext>
              </a:extLst>
            </p:cNvPr>
            <p:cNvSpPr/>
            <p:nvPr/>
          </p:nvSpPr>
          <p:spPr>
            <a:xfrm rot="16141440">
              <a:off x="4941556" y="3299651"/>
              <a:ext cx="1319087"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64" name="Frihandsfigur: Form 63">
              <a:extLst>
                <a:ext uri="{FF2B5EF4-FFF2-40B4-BE49-F238E27FC236}">
                  <a16:creationId xmlns:a16="http://schemas.microsoft.com/office/drawing/2014/main" id="{9C0DDFAE-34C8-2545-B89A-37C7B9B1F350}"/>
                </a:ext>
              </a:extLst>
            </p:cNvPr>
            <p:cNvSpPr/>
            <p:nvPr/>
          </p:nvSpPr>
          <p:spPr>
            <a:xfrm>
              <a:off x="5265687" y="3787057"/>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8" action="ppaction://hlinksldjump"/>
                </a:rPr>
                <a:t>Rektor bjuder in vårdnadshavare för information om anpassad grundskola</a:t>
              </a:r>
              <a:endParaRPr lang="sv-SE" sz="900" kern="1200"/>
            </a:p>
          </p:txBody>
        </p:sp>
        <p:sp>
          <p:nvSpPr>
            <p:cNvPr id="65" name="Rektangel 64">
              <a:extLst>
                <a:ext uri="{FF2B5EF4-FFF2-40B4-BE49-F238E27FC236}">
                  <a16:creationId xmlns:a16="http://schemas.microsoft.com/office/drawing/2014/main" id="{07B74E0F-F64E-9F1A-0F0E-14A434F071C0}"/>
                </a:ext>
              </a:extLst>
            </p:cNvPr>
            <p:cNvSpPr/>
            <p:nvPr/>
          </p:nvSpPr>
          <p:spPr>
            <a:xfrm rot="16254566">
              <a:off x="4975276" y="2010615"/>
              <a:ext cx="1254209"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66" name="Frihandsfigur: Form 65">
              <a:extLst>
                <a:ext uri="{FF2B5EF4-FFF2-40B4-BE49-F238E27FC236}">
                  <a16:creationId xmlns:a16="http://schemas.microsoft.com/office/drawing/2014/main" id="{5CF6DB8C-B0E5-1419-93F6-619F9DD81329}"/>
                </a:ext>
              </a:extLst>
            </p:cNvPr>
            <p:cNvSpPr/>
            <p:nvPr/>
          </p:nvSpPr>
          <p:spPr>
            <a:xfrm>
              <a:off x="5243219" y="2463037"/>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a:ln>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9" action="ppaction://hlinksldjump"/>
                </a:rPr>
                <a:t>Ansökningsblankett samt de fyra bedömningarna skickas in till utbildningsförvaltningens registratur</a:t>
              </a:r>
              <a:r>
                <a:rPr lang="sv-SE" sz="900" b="0" i="0" kern="1200">
                  <a:hlinkClick r:id="rId9" action="ppaction://hlinksldjump"/>
                </a:rPr>
                <a:t> </a:t>
              </a:r>
              <a:endParaRPr lang="sv-SE" sz="900" kern="1200"/>
            </a:p>
          </p:txBody>
        </p:sp>
        <p:sp>
          <p:nvSpPr>
            <p:cNvPr id="67" name="Rektangel 66">
              <a:extLst>
                <a:ext uri="{FF2B5EF4-FFF2-40B4-BE49-F238E27FC236}">
                  <a16:creationId xmlns:a16="http://schemas.microsoft.com/office/drawing/2014/main" id="{3418B4C2-8663-3EA3-A54A-74755D3BE0FF}"/>
                </a:ext>
              </a:extLst>
            </p:cNvPr>
            <p:cNvSpPr/>
            <p:nvPr/>
          </p:nvSpPr>
          <p:spPr>
            <a:xfrm>
              <a:off x="5614896" y="1381027"/>
              <a:ext cx="2283038"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68" name="Frihandsfigur: Form 67">
              <a:extLst>
                <a:ext uri="{FF2B5EF4-FFF2-40B4-BE49-F238E27FC236}">
                  <a16:creationId xmlns:a16="http://schemas.microsoft.com/office/drawing/2014/main" id="{5D1AC692-3816-2FAF-5BB0-E2DB30213305}"/>
                </a:ext>
              </a:extLst>
            </p:cNvPr>
            <p:cNvSpPr/>
            <p:nvPr/>
          </p:nvSpPr>
          <p:spPr>
            <a:xfrm>
              <a:off x="5265687" y="1206423"/>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a:ln>
              <a:solidFill>
                <a:schemeClr val="bg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10" action="ppaction://hlinksldjump"/>
                </a:rPr>
                <a:t>Arbetsgrupp inom Barn- och elevhälsan kvalitetsgranskar inkomna bedömningar</a:t>
              </a:r>
              <a:endParaRPr lang="sv-SE" sz="900" kern="1200"/>
            </a:p>
          </p:txBody>
        </p:sp>
        <p:sp>
          <p:nvSpPr>
            <p:cNvPr id="69" name="Rektangel 68">
              <a:extLst>
                <a:ext uri="{FF2B5EF4-FFF2-40B4-BE49-F238E27FC236}">
                  <a16:creationId xmlns:a16="http://schemas.microsoft.com/office/drawing/2014/main" id="{1DE98835-2E1F-E7BC-33A7-13B89D1471E1}"/>
                </a:ext>
              </a:extLst>
            </p:cNvPr>
            <p:cNvSpPr/>
            <p:nvPr/>
          </p:nvSpPr>
          <p:spPr>
            <a:xfrm rot="5400000">
              <a:off x="7257900" y="2026185"/>
              <a:ext cx="1285192"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70" name="Frihandsfigur: Form 69">
              <a:extLst>
                <a:ext uri="{FF2B5EF4-FFF2-40B4-BE49-F238E27FC236}">
                  <a16:creationId xmlns:a16="http://schemas.microsoft.com/office/drawing/2014/main" id="{91F97E0C-3591-B1DF-3398-91B0B17797E4}"/>
                </a:ext>
              </a:extLst>
            </p:cNvPr>
            <p:cNvSpPr/>
            <p:nvPr/>
          </p:nvSpPr>
          <p:spPr>
            <a:xfrm>
              <a:off x="7553849" y="1206423"/>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a:ln>
              <a:solidFill>
                <a:schemeClr val="bg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solidFill>
                    <a:srgbClr val="000000"/>
                  </a:solidFill>
                  <a:effectLst/>
                  <a:latin typeface="+mj-lt"/>
                  <a:hlinkClick r:id="rId11" action="ppaction://hlinksldjump"/>
                </a:rPr>
                <a:t>Beslut fattas att eleven tillhör målgruppen</a:t>
              </a:r>
              <a:endParaRPr lang="sv-SE" sz="900" b="1" kern="1200"/>
            </a:p>
          </p:txBody>
        </p:sp>
        <p:sp>
          <p:nvSpPr>
            <p:cNvPr id="71" name="Rektangel 70">
              <a:extLst>
                <a:ext uri="{FF2B5EF4-FFF2-40B4-BE49-F238E27FC236}">
                  <a16:creationId xmlns:a16="http://schemas.microsoft.com/office/drawing/2014/main" id="{8B2769C3-8654-6F38-4AB5-A63F94DF60C5}"/>
                </a:ext>
              </a:extLst>
            </p:cNvPr>
            <p:cNvSpPr/>
            <p:nvPr/>
          </p:nvSpPr>
          <p:spPr>
            <a:xfrm rot="5400000">
              <a:off x="7257900" y="3316502"/>
              <a:ext cx="1285192" cy="154838"/>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72" name="Frihandsfigur: Form 71">
              <a:extLst>
                <a:ext uri="{FF2B5EF4-FFF2-40B4-BE49-F238E27FC236}">
                  <a16:creationId xmlns:a16="http://schemas.microsoft.com/office/drawing/2014/main" id="{6F9CFD5B-4F69-D6F5-7EDC-90533DDB5D77}"/>
                </a:ext>
              </a:extLst>
            </p:cNvPr>
            <p:cNvSpPr/>
            <p:nvPr/>
          </p:nvSpPr>
          <p:spPr>
            <a:xfrm>
              <a:off x="7553849" y="2496740"/>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a:ln>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kern="1200">
                  <a:hlinkClick r:id="rId12" action="ppaction://hlinksldjump"/>
                </a:rPr>
                <a:t>Vårdnadshavare skickar in medgivande och gör skolval</a:t>
              </a:r>
              <a:endParaRPr lang="sv-SE" sz="900" b="1" kern="1200"/>
            </a:p>
          </p:txBody>
        </p:sp>
        <p:sp>
          <p:nvSpPr>
            <p:cNvPr id="73" name="Frihandsfigur: Form 72">
              <a:extLst>
                <a:ext uri="{FF2B5EF4-FFF2-40B4-BE49-F238E27FC236}">
                  <a16:creationId xmlns:a16="http://schemas.microsoft.com/office/drawing/2014/main" id="{374F96EC-211B-D417-3FC3-EE6E32C48F0A}"/>
                </a:ext>
              </a:extLst>
            </p:cNvPr>
            <p:cNvSpPr/>
            <p:nvPr/>
          </p:nvSpPr>
          <p:spPr>
            <a:xfrm>
              <a:off x="7553849" y="3787057"/>
              <a:ext cx="1720422" cy="1032253"/>
            </a:xfrm>
            <a:custGeom>
              <a:avLst/>
              <a:gdLst>
                <a:gd name="connsiteX0" fmla="*/ 0 w 1720422"/>
                <a:gd name="connsiteY0" fmla="*/ 103225 h 1032253"/>
                <a:gd name="connsiteX1" fmla="*/ 103225 w 1720422"/>
                <a:gd name="connsiteY1" fmla="*/ 0 h 1032253"/>
                <a:gd name="connsiteX2" fmla="*/ 1617197 w 1720422"/>
                <a:gd name="connsiteY2" fmla="*/ 0 h 1032253"/>
                <a:gd name="connsiteX3" fmla="*/ 1720422 w 1720422"/>
                <a:gd name="connsiteY3" fmla="*/ 103225 h 1032253"/>
                <a:gd name="connsiteX4" fmla="*/ 1720422 w 1720422"/>
                <a:gd name="connsiteY4" fmla="*/ 929028 h 1032253"/>
                <a:gd name="connsiteX5" fmla="*/ 1617197 w 1720422"/>
                <a:gd name="connsiteY5" fmla="*/ 1032253 h 1032253"/>
                <a:gd name="connsiteX6" fmla="*/ 103225 w 1720422"/>
                <a:gd name="connsiteY6" fmla="*/ 1032253 h 1032253"/>
                <a:gd name="connsiteX7" fmla="*/ 0 w 1720422"/>
                <a:gd name="connsiteY7" fmla="*/ 929028 h 1032253"/>
                <a:gd name="connsiteX8" fmla="*/ 0 w 1720422"/>
                <a:gd name="connsiteY8" fmla="*/ 103225 h 1032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422" h="1032253">
                  <a:moveTo>
                    <a:pt x="0" y="103225"/>
                  </a:moveTo>
                  <a:cubicBezTo>
                    <a:pt x="0" y="46215"/>
                    <a:pt x="46215" y="0"/>
                    <a:pt x="103225" y="0"/>
                  </a:cubicBezTo>
                  <a:lnTo>
                    <a:pt x="1617197" y="0"/>
                  </a:lnTo>
                  <a:cubicBezTo>
                    <a:pt x="1674207" y="0"/>
                    <a:pt x="1720422" y="46215"/>
                    <a:pt x="1720422" y="103225"/>
                  </a:cubicBezTo>
                  <a:lnTo>
                    <a:pt x="1720422" y="929028"/>
                  </a:lnTo>
                  <a:cubicBezTo>
                    <a:pt x="1720422" y="986038"/>
                    <a:pt x="1674207" y="1032253"/>
                    <a:pt x="1617197" y="1032253"/>
                  </a:cubicBezTo>
                  <a:lnTo>
                    <a:pt x="103225" y="1032253"/>
                  </a:lnTo>
                  <a:cubicBezTo>
                    <a:pt x="46215" y="1032253"/>
                    <a:pt x="0" y="986038"/>
                    <a:pt x="0" y="929028"/>
                  </a:cubicBezTo>
                  <a:lnTo>
                    <a:pt x="0" y="103225"/>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4524" tIns="64524" rIns="64524" bIns="64524" numCol="1" spcCol="1270" anchor="ctr" anchorCtr="0">
              <a:noAutofit/>
            </a:bodyPr>
            <a:lstStyle/>
            <a:p>
              <a:pPr marL="0" lvl="0" indent="0" algn="ctr" defTabSz="400050">
                <a:lnSpc>
                  <a:spcPct val="90000"/>
                </a:lnSpc>
                <a:spcBef>
                  <a:spcPct val="0"/>
                </a:spcBef>
                <a:spcAft>
                  <a:spcPct val="35000"/>
                </a:spcAft>
                <a:buNone/>
              </a:pPr>
              <a:r>
                <a:rPr lang="sv-SE" sz="900" b="1" i="0" kern="1200">
                  <a:hlinkClick r:id="rId13" action="ppaction://hlinksldjump"/>
                </a:rPr>
                <a:t>Eleven börjar läsa enligt anpassad grundskolas läroplan</a:t>
              </a:r>
              <a:endParaRPr lang="sv-SE" sz="900" kern="1200"/>
            </a:p>
          </p:txBody>
        </p:sp>
      </p:grpSp>
      <p:sp>
        <p:nvSpPr>
          <p:cNvPr id="2" name="Rubrik 1">
            <a:extLst>
              <a:ext uri="{FF2B5EF4-FFF2-40B4-BE49-F238E27FC236}">
                <a16:creationId xmlns:a16="http://schemas.microsoft.com/office/drawing/2014/main" id="{1E80E41A-BE37-4007-A54D-D63BEC35F820}"/>
              </a:ext>
            </a:extLst>
          </p:cNvPr>
          <p:cNvSpPr>
            <a:spLocks noGrp="1"/>
          </p:cNvSpPr>
          <p:nvPr>
            <p:ph type="title"/>
          </p:nvPr>
        </p:nvSpPr>
        <p:spPr>
          <a:xfrm>
            <a:off x="677944" y="212756"/>
            <a:ext cx="9371646" cy="871327"/>
          </a:xfrm>
        </p:spPr>
        <p:txBody>
          <a:bodyPr>
            <a:normAutofit/>
          </a:bodyPr>
          <a:lstStyle/>
          <a:p>
            <a:r>
              <a:rPr lang="sv-SE" sz="3600"/>
              <a:t>Arbetsgång ansökan till anpassad grundskola</a:t>
            </a:r>
          </a:p>
        </p:txBody>
      </p:sp>
      <p:sp>
        <p:nvSpPr>
          <p:cNvPr id="4" name="Platshållare för bildnummer 3">
            <a:extLst>
              <a:ext uri="{FF2B5EF4-FFF2-40B4-BE49-F238E27FC236}">
                <a16:creationId xmlns:a16="http://schemas.microsoft.com/office/drawing/2014/main" id="{6088FC0A-986A-439C-B88F-3CB5A5D9450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8" name="textruta 7">
            <a:extLst>
              <a:ext uri="{FF2B5EF4-FFF2-40B4-BE49-F238E27FC236}">
                <a16:creationId xmlns:a16="http://schemas.microsoft.com/office/drawing/2014/main" id="{0EF39848-C381-05C0-E5D8-2EF3F70AC077}"/>
              </a:ext>
            </a:extLst>
          </p:cNvPr>
          <p:cNvSpPr txBox="1"/>
          <p:nvPr/>
        </p:nvSpPr>
        <p:spPr>
          <a:xfrm>
            <a:off x="9643621" y="1288599"/>
            <a:ext cx="1611984"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900" b="0" i="1" u="none" strike="noStrike" kern="1200" cap="none" spc="0" normalizeH="0" baseline="0" noProof="0">
                <a:ln>
                  <a:noFill/>
                </a:ln>
                <a:solidFill>
                  <a:srgbClr val="000000"/>
                </a:solidFill>
                <a:effectLst/>
                <a:uLnTx/>
                <a:uFillTx/>
                <a:latin typeface="Source Sans Pro"/>
                <a:ea typeface="+mn-ea"/>
                <a:cs typeface="+mn-cs"/>
                <a:hlinkClick r:id="rId14" action="ppaction://hlinksldjump"/>
              </a:rPr>
              <a:t>Ansökan avslås</a:t>
            </a:r>
            <a:endParaRPr kumimoji="0" lang="sv-SE" sz="900" b="0" i="1" u="none" strike="noStrike" kern="1200" cap="none" spc="0" normalizeH="0" baseline="0" noProof="0">
              <a:ln>
                <a:noFill/>
              </a:ln>
              <a:solidFill>
                <a:prstClr val="black"/>
              </a:solidFill>
              <a:effectLst/>
              <a:uLnTx/>
              <a:uFillTx/>
              <a:latin typeface="Source Sans Pro"/>
              <a:ea typeface="+mn-ea"/>
              <a:cs typeface="+mn-cs"/>
            </a:endParaRPr>
          </a:p>
        </p:txBody>
      </p:sp>
      <p:sp>
        <p:nvSpPr>
          <p:cNvPr id="9" name="textruta 8">
            <a:extLst>
              <a:ext uri="{FF2B5EF4-FFF2-40B4-BE49-F238E27FC236}">
                <a16:creationId xmlns:a16="http://schemas.microsoft.com/office/drawing/2014/main" id="{4917A9A3-6554-EE92-9A90-DAC6F81525CA}"/>
              </a:ext>
            </a:extLst>
          </p:cNvPr>
          <p:cNvSpPr txBox="1"/>
          <p:nvPr/>
        </p:nvSpPr>
        <p:spPr>
          <a:xfrm>
            <a:off x="2601797" y="6138802"/>
            <a:ext cx="245097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a:ln>
                  <a:noFill/>
                </a:ln>
                <a:solidFill>
                  <a:prstClr val="black"/>
                </a:solidFill>
                <a:effectLst/>
                <a:uLnTx/>
                <a:uFillTx/>
                <a:latin typeface="Source Sans Pro"/>
                <a:ea typeface="+mn-ea"/>
                <a:cs typeface="+mn-cs"/>
              </a:rPr>
              <a:t>Vårdnadshavare samtycker inte till delar av utredningen </a:t>
            </a:r>
          </a:p>
        </p:txBody>
      </p:sp>
      <p:sp>
        <p:nvSpPr>
          <p:cNvPr id="10" name="textruta 9">
            <a:extLst>
              <a:ext uri="{FF2B5EF4-FFF2-40B4-BE49-F238E27FC236}">
                <a16:creationId xmlns:a16="http://schemas.microsoft.com/office/drawing/2014/main" id="{0F34E709-D656-0582-C9F4-0794C219A075}"/>
              </a:ext>
            </a:extLst>
          </p:cNvPr>
          <p:cNvSpPr txBox="1"/>
          <p:nvPr/>
        </p:nvSpPr>
        <p:spPr>
          <a:xfrm>
            <a:off x="5212938" y="6113455"/>
            <a:ext cx="21305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a:ln>
                  <a:noFill/>
                </a:ln>
                <a:solidFill>
                  <a:prstClr val="black"/>
                </a:solidFill>
                <a:effectLst/>
                <a:uLnTx/>
                <a:uFillTx/>
                <a:latin typeface="Source Sans Pro"/>
                <a:ea typeface="+mn-ea"/>
                <a:cs typeface="+mn-cs"/>
              </a:rPr>
              <a:t>Eleven visar sig </a:t>
            </a:r>
            <a:r>
              <a:rPr kumimoji="0" lang="sv-SE" sz="1000" b="1" i="1" u="sng" strike="noStrike" kern="1200" cap="none" spc="0" normalizeH="0" baseline="0" noProof="0">
                <a:ln>
                  <a:noFill/>
                </a:ln>
                <a:solidFill>
                  <a:prstClr val="black"/>
                </a:solidFill>
                <a:effectLst/>
                <a:uLnTx/>
                <a:uFillTx/>
                <a:latin typeface="Source Sans Pro"/>
                <a:ea typeface="+mn-ea"/>
                <a:cs typeface="+mn-cs"/>
              </a:rPr>
              <a:t>inte </a:t>
            </a:r>
            <a:r>
              <a:rPr kumimoji="0" lang="sv-SE" sz="1000" b="0" i="1" u="none" strike="noStrike" kern="1200" cap="none" spc="0" normalizeH="0" baseline="0" noProof="0">
                <a:ln>
                  <a:noFill/>
                </a:ln>
                <a:solidFill>
                  <a:prstClr val="black"/>
                </a:solidFill>
                <a:effectLst/>
                <a:uLnTx/>
                <a:uFillTx/>
                <a:latin typeface="Source Sans Pro"/>
                <a:ea typeface="+mn-ea"/>
                <a:cs typeface="+mn-cs"/>
              </a:rPr>
              <a:t>tillhöra anpassad grundskolas målgrupp </a:t>
            </a:r>
          </a:p>
        </p:txBody>
      </p:sp>
      <p:cxnSp>
        <p:nvCxnSpPr>
          <p:cNvPr id="12" name="Rak koppling 11">
            <a:extLst>
              <a:ext uri="{FF2B5EF4-FFF2-40B4-BE49-F238E27FC236}">
                <a16:creationId xmlns:a16="http://schemas.microsoft.com/office/drawing/2014/main" id="{A526198B-FD07-DA6D-83F5-1DB2C732BB9F}"/>
              </a:ext>
            </a:extLst>
          </p:cNvPr>
          <p:cNvCxnSpPr/>
          <p:nvPr/>
        </p:nvCxnSpPr>
        <p:spPr>
          <a:xfrm>
            <a:off x="5986021" y="5967168"/>
            <a:ext cx="0" cy="194532"/>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Rak koppling 13">
            <a:extLst>
              <a:ext uri="{FF2B5EF4-FFF2-40B4-BE49-F238E27FC236}">
                <a16:creationId xmlns:a16="http://schemas.microsoft.com/office/drawing/2014/main" id="{E95DAF90-EC64-CA36-5469-C16BA5999E60}"/>
              </a:ext>
            </a:extLst>
          </p:cNvPr>
          <p:cNvCxnSpPr>
            <a:cxnSpLocks/>
          </p:cNvCxnSpPr>
          <p:nvPr/>
        </p:nvCxnSpPr>
        <p:spPr>
          <a:xfrm>
            <a:off x="6004875" y="6502186"/>
            <a:ext cx="0" cy="109644"/>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Rak koppling 15">
            <a:extLst>
              <a:ext uri="{FF2B5EF4-FFF2-40B4-BE49-F238E27FC236}">
                <a16:creationId xmlns:a16="http://schemas.microsoft.com/office/drawing/2014/main" id="{0579F047-F275-7EF0-DB1B-928FA075C34C}"/>
              </a:ext>
            </a:extLst>
          </p:cNvPr>
          <p:cNvCxnSpPr>
            <a:cxnSpLocks/>
          </p:cNvCxnSpPr>
          <p:nvPr/>
        </p:nvCxnSpPr>
        <p:spPr>
          <a:xfrm>
            <a:off x="3668598" y="6356350"/>
            <a:ext cx="0" cy="25548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Rak koppling 19">
            <a:extLst>
              <a:ext uri="{FF2B5EF4-FFF2-40B4-BE49-F238E27FC236}">
                <a16:creationId xmlns:a16="http://schemas.microsoft.com/office/drawing/2014/main" id="{4434D2E2-D8B6-B210-FC19-0B857F88F3A6}"/>
              </a:ext>
            </a:extLst>
          </p:cNvPr>
          <p:cNvCxnSpPr>
            <a:cxnSpLocks/>
          </p:cNvCxnSpPr>
          <p:nvPr/>
        </p:nvCxnSpPr>
        <p:spPr>
          <a:xfrm flipH="1">
            <a:off x="1121790" y="6611830"/>
            <a:ext cx="9031495"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Rak koppling 21">
            <a:extLst>
              <a:ext uri="{FF2B5EF4-FFF2-40B4-BE49-F238E27FC236}">
                <a16:creationId xmlns:a16="http://schemas.microsoft.com/office/drawing/2014/main" id="{8FB9E87E-7327-09B8-0813-2D1565BAE4FC}"/>
              </a:ext>
            </a:extLst>
          </p:cNvPr>
          <p:cNvCxnSpPr>
            <a:cxnSpLocks/>
          </p:cNvCxnSpPr>
          <p:nvPr/>
        </p:nvCxnSpPr>
        <p:spPr>
          <a:xfrm>
            <a:off x="6989327" y="4128940"/>
            <a:ext cx="249123"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Rak koppling 22">
            <a:extLst>
              <a:ext uri="{FF2B5EF4-FFF2-40B4-BE49-F238E27FC236}">
                <a16:creationId xmlns:a16="http://schemas.microsoft.com/office/drawing/2014/main" id="{1CD64D8C-AE80-CA0F-93C3-3CE5550C379A}"/>
              </a:ext>
            </a:extLst>
          </p:cNvPr>
          <p:cNvCxnSpPr/>
          <p:nvPr/>
        </p:nvCxnSpPr>
        <p:spPr>
          <a:xfrm>
            <a:off x="9341963" y="1473265"/>
            <a:ext cx="301658"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Rak koppling 23">
            <a:extLst>
              <a:ext uri="{FF2B5EF4-FFF2-40B4-BE49-F238E27FC236}">
                <a16:creationId xmlns:a16="http://schemas.microsoft.com/office/drawing/2014/main" id="{7D8E870C-6939-ADFD-F862-173835EFCDFB}"/>
              </a:ext>
            </a:extLst>
          </p:cNvPr>
          <p:cNvCxnSpPr>
            <a:cxnSpLocks/>
          </p:cNvCxnSpPr>
          <p:nvPr/>
        </p:nvCxnSpPr>
        <p:spPr>
          <a:xfrm>
            <a:off x="10153285" y="1473265"/>
            <a:ext cx="0" cy="5083743"/>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8" name="Rak koppling 27">
            <a:extLst>
              <a:ext uri="{FF2B5EF4-FFF2-40B4-BE49-F238E27FC236}">
                <a16:creationId xmlns:a16="http://schemas.microsoft.com/office/drawing/2014/main" id="{31C6A4E2-F16F-D317-2C22-3CBFFCAF5648}"/>
              </a:ext>
            </a:extLst>
          </p:cNvPr>
          <p:cNvCxnSpPr>
            <a:cxnSpLocks/>
          </p:cNvCxnSpPr>
          <p:nvPr/>
        </p:nvCxnSpPr>
        <p:spPr>
          <a:xfrm>
            <a:off x="7173798" y="4128940"/>
            <a:ext cx="0" cy="2158738"/>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Rak koppling 32">
            <a:extLst>
              <a:ext uri="{FF2B5EF4-FFF2-40B4-BE49-F238E27FC236}">
                <a16:creationId xmlns:a16="http://schemas.microsoft.com/office/drawing/2014/main" id="{85263326-29AF-7194-AFE5-BD08236B74A3}"/>
              </a:ext>
            </a:extLst>
          </p:cNvPr>
          <p:cNvCxnSpPr/>
          <p:nvPr/>
        </p:nvCxnSpPr>
        <p:spPr>
          <a:xfrm>
            <a:off x="7315200" y="6313510"/>
            <a:ext cx="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Rak pilkoppling 43">
            <a:extLst>
              <a:ext uri="{FF2B5EF4-FFF2-40B4-BE49-F238E27FC236}">
                <a16:creationId xmlns:a16="http://schemas.microsoft.com/office/drawing/2014/main" id="{93ADB6A0-7993-9FE0-6DBF-E2E6F8D6F045}"/>
              </a:ext>
            </a:extLst>
          </p:cNvPr>
          <p:cNvCxnSpPr/>
          <p:nvPr/>
        </p:nvCxnSpPr>
        <p:spPr>
          <a:xfrm flipH="1">
            <a:off x="6924675" y="6287678"/>
            <a:ext cx="249123" cy="0"/>
          </a:xfrm>
          <a:prstGeom prst="straightConnector1">
            <a:avLst/>
          </a:prstGeom>
          <a:ln w="38100" cap="flat" cmpd="sng" algn="ctr">
            <a:solidFill>
              <a:schemeClr val="accent2"/>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6" name="textruta 45">
            <a:extLst>
              <a:ext uri="{FF2B5EF4-FFF2-40B4-BE49-F238E27FC236}">
                <a16:creationId xmlns:a16="http://schemas.microsoft.com/office/drawing/2014/main" id="{F66A3B0C-F6D1-BA62-C271-1646FC5242D6}"/>
              </a:ext>
            </a:extLst>
          </p:cNvPr>
          <p:cNvSpPr txBox="1"/>
          <p:nvPr/>
        </p:nvSpPr>
        <p:spPr>
          <a:xfrm>
            <a:off x="6980734" y="2619375"/>
            <a:ext cx="72549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900" b="0" i="1" u="none" strike="noStrike" kern="1200" cap="none" spc="0" normalizeH="0" baseline="0" noProof="0">
                <a:ln>
                  <a:noFill/>
                </a:ln>
                <a:solidFill>
                  <a:prstClr val="black"/>
                </a:solidFill>
                <a:effectLst/>
                <a:uLnTx/>
                <a:uFillTx/>
                <a:latin typeface="Source Sans Pro"/>
                <a:ea typeface="+mn-ea"/>
                <a:cs typeface="+mn-cs"/>
              </a:rPr>
              <a:t>Vill ej  ansöka</a:t>
            </a:r>
          </a:p>
        </p:txBody>
      </p:sp>
      <p:cxnSp>
        <p:nvCxnSpPr>
          <p:cNvPr id="47" name="Rak koppling 46">
            <a:extLst>
              <a:ext uri="{FF2B5EF4-FFF2-40B4-BE49-F238E27FC236}">
                <a16:creationId xmlns:a16="http://schemas.microsoft.com/office/drawing/2014/main" id="{A6B4D13E-15DD-D05C-54F5-8B082F192255}"/>
              </a:ext>
            </a:extLst>
          </p:cNvPr>
          <p:cNvCxnSpPr>
            <a:cxnSpLocks/>
          </p:cNvCxnSpPr>
          <p:nvPr/>
        </p:nvCxnSpPr>
        <p:spPr>
          <a:xfrm>
            <a:off x="6987667" y="2997890"/>
            <a:ext cx="355813"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Rak koppling 52">
            <a:extLst>
              <a:ext uri="{FF2B5EF4-FFF2-40B4-BE49-F238E27FC236}">
                <a16:creationId xmlns:a16="http://schemas.microsoft.com/office/drawing/2014/main" id="{7C8C20DC-3AD0-9576-BCDB-9FC985F8DE9C}"/>
              </a:ext>
            </a:extLst>
          </p:cNvPr>
          <p:cNvCxnSpPr>
            <a:cxnSpLocks/>
          </p:cNvCxnSpPr>
          <p:nvPr/>
        </p:nvCxnSpPr>
        <p:spPr>
          <a:xfrm>
            <a:off x="7343480" y="2969183"/>
            <a:ext cx="0" cy="3544382"/>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7" name="Rektangel 56">
            <a:extLst>
              <a:ext uri="{FF2B5EF4-FFF2-40B4-BE49-F238E27FC236}">
                <a16:creationId xmlns:a16="http://schemas.microsoft.com/office/drawing/2014/main" id="{A96C4F1D-3B36-B144-DC4F-10D1F92C39BA}"/>
              </a:ext>
            </a:extLst>
          </p:cNvPr>
          <p:cNvSpPr/>
          <p:nvPr/>
        </p:nvSpPr>
        <p:spPr>
          <a:xfrm>
            <a:off x="203016" y="4911341"/>
            <a:ext cx="1953297" cy="121072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
        <p:nvSpPr>
          <p:cNvPr id="58" name="textruta 57">
            <a:extLst>
              <a:ext uri="{FF2B5EF4-FFF2-40B4-BE49-F238E27FC236}">
                <a16:creationId xmlns:a16="http://schemas.microsoft.com/office/drawing/2014/main" id="{7241BAFB-5CF0-7AE2-FD72-E251679747D1}"/>
              </a:ext>
            </a:extLst>
          </p:cNvPr>
          <p:cNvSpPr txBox="1"/>
          <p:nvPr/>
        </p:nvSpPr>
        <p:spPr>
          <a:xfrm>
            <a:off x="232595" y="4968592"/>
            <a:ext cx="187955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black"/>
                </a:solidFill>
                <a:effectLst/>
                <a:uLnTx/>
                <a:uFillTx/>
                <a:latin typeface="Source Sans Pro"/>
                <a:ea typeface="+mn-ea"/>
                <a:cs typeface="+mn-cs"/>
              </a:rPr>
              <a:t>Särskilt stöd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a:solidFill>
                  <a:prstClr val="black"/>
                </a:solidFill>
                <a:latin typeface="Source Sans Pro"/>
              </a:rPr>
              <a:t>Skolan behöver utreda särskilt stöd, frånvaro, kränkande behandling och/eller disciplinära åtgärder</a:t>
            </a:r>
            <a:endParaRPr kumimoji="0" lang="sv-SE" sz="1000" b="0" i="0" u="none" strike="noStrike" kern="1200" cap="none" spc="0" normalizeH="0" baseline="0" noProof="0">
              <a:ln>
                <a:noFill/>
              </a:ln>
              <a:solidFill>
                <a:prstClr val="black"/>
              </a:solidFill>
              <a:effectLst/>
              <a:uLnTx/>
              <a:uFillTx/>
              <a:latin typeface="Source Sans Pro"/>
              <a:ea typeface="+mn-ea"/>
              <a:cs typeface="+mn-cs"/>
            </a:endParaRPr>
          </a:p>
        </p:txBody>
      </p:sp>
      <p:cxnSp>
        <p:nvCxnSpPr>
          <p:cNvPr id="60" name="Rak pilkoppling 59">
            <a:extLst>
              <a:ext uri="{FF2B5EF4-FFF2-40B4-BE49-F238E27FC236}">
                <a16:creationId xmlns:a16="http://schemas.microsoft.com/office/drawing/2014/main" id="{398EB9E3-1FFA-70A9-17DD-4AAB2E0A7FCB}"/>
              </a:ext>
            </a:extLst>
          </p:cNvPr>
          <p:cNvCxnSpPr/>
          <p:nvPr/>
        </p:nvCxnSpPr>
        <p:spPr>
          <a:xfrm flipV="1">
            <a:off x="1121790" y="6161700"/>
            <a:ext cx="0" cy="450130"/>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pic>
        <p:nvPicPr>
          <p:cNvPr id="5" name="Bild 4" descr="Märke 1 kontur">
            <a:extLst>
              <a:ext uri="{FF2B5EF4-FFF2-40B4-BE49-F238E27FC236}">
                <a16:creationId xmlns:a16="http://schemas.microsoft.com/office/drawing/2014/main" id="{DF6AF309-0F70-81A9-A6CD-04C4A68DD427}"/>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954760" y="1185655"/>
            <a:ext cx="180000" cy="180000"/>
          </a:xfrm>
          <a:prstGeom prst="rect">
            <a:avLst/>
          </a:prstGeom>
        </p:spPr>
      </p:pic>
      <p:pic>
        <p:nvPicPr>
          <p:cNvPr id="6" name="Bild 5" descr="Bricka kontur">
            <a:extLst>
              <a:ext uri="{FF2B5EF4-FFF2-40B4-BE49-F238E27FC236}">
                <a16:creationId xmlns:a16="http://schemas.microsoft.com/office/drawing/2014/main" id="{7C2308B9-7DBF-0091-194D-822CBA98CE8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943225" y="2505075"/>
            <a:ext cx="180000" cy="180000"/>
          </a:xfrm>
          <a:prstGeom prst="rect">
            <a:avLst/>
          </a:prstGeom>
        </p:spPr>
      </p:pic>
      <p:pic>
        <p:nvPicPr>
          <p:cNvPr id="15" name="Bild 14" descr="Märke 3 kontur">
            <a:extLst>
              <a:ext uri="{FF2B5EF4-FFF2-40B4-BE49-F238E27FC236}">
                <a16:creationId xmlns:a16="http://schemas.microsoft.com/office/drawing/2014/main" id="{580D77F7-B29D-0E12-BAF8-9B911878DFE4}"/>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872275" y="3753545"/>
            <a:ext cx="180000" cy="180000"/>
          </a:xfrm>
          <a:prstGeom prst="rect">
            <a:avLst/>
          </a:prstGeom>
        </p:spPr>
      </p:pic>
      <p:pic>
        <p:nvPicPr>
          <p:cNvPr id="18" name="Bild 17" descr="Märke 4 kontur">
            <a:extLst>
              <a:ext uri="{FF2B5EF4-FFF2-40B4-BE49-F238E27FC236}">
                <a16:creationId xmlns:a16="http://schemas.microsoft.com/office/drawing/2014/main" id="{08BF5B06-5BBC-8F24-7997-947E69000EEA}"/>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2800350" y="5038725"/>
            <a:ext cx="180000" cy="180000"/>
          </a:xfrm>
          <a:prstGeom prst="rect">
            <a:avLst/>
          </a:prstGeom>
        </p:spPr>
      </p:pic>
      <p:pic>
        <p:nvPicPr>
          <p:cNvPr id="21" name="Bild 20" descr="Märke 5 kontur">
            <a:extLst>
              <a:ext uri="{FF2B5EF4-FFF2-40B4-BE49-F238E27FC236}">
                <a16:creationId xmlns:a16="http://schemas.microsoft.com/office/drawing/2014/main" id="{1DC81E83-C325-0DB3-745A-9E0A119EFACC}"/>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5353050" y="5143500"/>
            <a:ext cx="180000" cy="180000"/>
          </a:xfrm>
          <a:prstGeom prst="rect">
            <a:avLst/>
          </a:prstGeom>
        </p:spPr>
      </p:pic>
      <p:pic>
        <p:nvPicPr>
          <p:cNvPr id="26" name="Bild 25" descr="Märke 6 kontur">
            <a:extLst>
              <a:ext uri="{FF2B5EF4-FFF2-40B4-BE49-F238E27FC236}">
                <a16:creationId xmlns:a16="http://schemas.microsoft.com/office/drawing/2014/main" id="{98714904-B9DB-E3EA-8AF4-EAFA14D46F7B}"/>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5362575" y="3867150"/>
            <a:ext cx="180000" cy="180000"/>
          </a:xfrm>
          <a:prstGeom prst="rect">
            <a:avLst/>
          </a:prstGeom>
        </p:spPr>
      </p:pic>
      <p:pic>
        <p:nvPicPr>
          <p:cNvPr id="29" name="Bild 28" descr="Märke 7 kontur">
            <a:extLst>
              <a:ext uri="{FF2B5EF4-FFF2-40B4-BE49-F238E27FC236}">
                <a16:creationId xmlns:a16="http://schemas.microsoft.com/office/drawing/2014/main" id="{E7E04E6C-3811-1538-26B1-52F8C59D4996}"/>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5353050" y="2524125"/>
            <a:ext cx="180000" cy="180000"/>
          </a:xfrm>
          <a:prstGeom prst="rect">
            <a:avLst/>
          </a:prstGeom>
        </p:spPr>
      </p:pic>
      <p:pic>
        <p:nvPicPr>
          <p:cNvPr id="31" name="Bild 30" descr="Märke 8 kontur">
            <a:extLst>
              <a:ext uri="{FF2B5EF4-FFF2-40B4-BE49-F238E27FC236}">
                <a16:creationId xmlns:a16="http://schemas.microsoft.com/office/drawing/2014/main" id="{DFAC6B6D-91E7-9785-C6CB-8ED8114924ED}"/>
              </a:ext>
            </a:extLst>
          </p:cNvPr>
          <p:cNvPicPr>
            <a:picLocks noChangeAspect="1"/>
          </p:cNvPicPr>
          <p:nvPr/>
        </p:nvPicPr>
        <p:blipFill>
          <a:blip r:embed="rId29" cstate="print">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5381625" y="1295400"/>
            <a:ext cx="180000" cy="180000"/>
          </a:xfrm>
          <a:prstGeom prst="rect">
            <a:avLst/>
          </a:prstGeom>
        </p:spPr>
      </p:pic>
      <p:pic>
        <p:nvPicPr>
          <p:cNvPr id="34" name="Bild 33" descr="Märke 9 kontur">
            <a:extLst>
              <a:ext uri="{FF2B5EF4-FFF2-40B4-BE49-F238E27FC236}">
                <a16:creationId xmlns:a16="http://schemas.microsoft.com/office/drawing/2014/main" id="{5BC176A5-99B9-6432-FDAD-B82B186E0666}"/>
              </a:ext>
            </a:extLst>
          </p:cNvPr>
          <p:cNvPicPr>
            <a:picLocks noChangeAspect="1"/>
          </p:cNvPicPr>
          <p:nvPr/>
        </p:nvPicPr>
        <p:blipFill>
          <a:blip r:embed="rId31" cstate="print">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7677150" y="1304925"/>
            <a:ext cx="180000" cy="180000"/>
          </a:xfrm>
          <a:prstGeom prst="rect">
            <a:avLst/>
          </a:prstGeom>
        </p:spPr>
      </p:pic>
      <p:pic>
        <p:nvPicPr>
          <p:cNvPr id="36" name="Bild 35" descr="Märke 10 kontur">
            <a:extLst>
              <a:ext uri="{FF2B5EF4-FFF2-40B4-BE49-F238E27FC236}">
                <a16:creationId xmlns:a16="http://schemas.microsoft.com/office/drawing/2014/main" id="{CDC6BDCB-8ABB-46EA-3E96-3B9B5D24A148}"/>
              </a:ext>
            </a:extLst>
          </p:cNvPr>
          <p:cNvPicPr>
            <a:picLocks noChangeAspect="1"/>
          </p:cNvPicPr>
          <p:nvPr/>
        </p:nvPicPr>
        <p:blipFill>
          <a:blip r:embed="rId33" cstate="print">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7667625" y="2581275"/>
            <a:ext cx="180000" cy="180000"/>
          </a:xfrm>
          <a:prstGeom prst="rect">
            <a:avLst/>
          </a:prstGeom>
        </p:spPr>
      </p:pic>
      <p:pic>
        <p:nvPicPr>
          <p:cNvPr id="40" name="Bild 39" descr="Märke 10 kontur">
            <a:extLst>
              <a:ext uri="{FF2B5EF4-FFF2-40B4-BE49-F238E27FC236}">
                <a16:creationId xmlns:a16="http://schemas.microsoft.com/office/drawing/2014/main" id="{2FDB9428-BE72-0C28-6637-C0F81F458C5F}"/>
              </a:ext>
            </a:extLst>
          </p:cNvPr>
          <p:cNvPicPr>
            <a:picLocks noChangeAspect="1"/>
          </p:cNvPicPr>
          <p:nvPr/>
        </p:nvPicPr>
        <p:blipFill>
          <a:blip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1036317" y="4284174"/>
            <a:ext cx="914400" cy="914400"/>
          </a:xfrm>
          <a:prstGeom prst="rect">
            <a:avLst/>
          </a:prstGeom>
        </p:spPr>
      </p:pic>
      <p:sp>
        <p:nvSpPr>
          <p:cNvPr id="74" name="textruta 73">
            <a:extLst>
              <a:ext uri="{FF2B5EF4-FFF2-40B4-BE49-F238E27FC236}">
                <a16:creationId xmlns:a16="http://schemas.microsoft.com/office/drawing/2014/main" id="{CA59B2DB-1247-BAF4-2D59-67A8E5B515F5}"/>
              </a:ext>
            </a:extLst>
          </p:cNvPr>
          <p:cNvSpPr txBox="1"/>
          <p:nvPr/>
        </p:nvSpPr>
        <p:spPr>
          <a:xfrm>
            <a:off x="7626529" y="3876324"/>
            <a:ext cx="324000" cy="324000"/>
          </a:xfrm>
          <a:prstGeom prst="rect">
            <a:avLst/>
          </a:prstGeom>
          <a:noFill/>
        </p:spPr>
        <p:txBody>
          <a:bodyPr wrap="square" rtlCol="0">
            <a:spAutoFit/>
          </a:bodyPr>
          <a:lstStyle/>
          <a:p>
            <a:r>
              <a:rPr lang="sv-SE" sz="1000">
                <a:solidFill>
                  <a:schemeClr val="bg1">
                    <a:lumMod val="65000"/>
                  </a:schemeClr>
                </a:solidFill>
              </a:rPr>
              <a:t>11</a:t>
            </a:r>
          </a:p>
        </p:txBody>
      </p:sp>
      <p:sp>
        <p:nvSpPr>
          <p:cNvPr id="75" name="Ellips 74">
            <a:extLst>
              <a:ext uri="{FF2B5EF4-FFF2-40B4-BE49-F238E27FC236}">
                <a16:creationId xmlns:a16="http://schemas.microsoft.com/office/drawing/2014/main" id="{C49C44A5-2B4D-2011-CC30-6EB90D22B9D3}"/>
              </a:ext>
            </a:extLst>
          </p:cNvPr>
          <p:cNvSpPr/>
          <p:nvPr/>
        </p:nvSpPr>
        <p:spPr>
          <a:xfrm>
            <a:off x="7688182" y="3908245"/>
            <a:ext cx="180000" cy="1800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96286ABF-C6CC-6344-FB63-7A94044DFB04}"/>
              </a:ext>
            </a:extLst>
          </p:cNvPr>
          <p:cNvSpPr txBox="1"/>
          <p:nvPr/>
        </p:nvSpPr>
        <p:spPr>
          <a:xfrm>
            <a:off x="368317" y="1258437"/>
            <a:ext cx="1478707"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000">
                <a:solidFill>
                  <a:srgbClr val="002060"/>
                </a:solidFill>
              </a:rPr>
              <a:t>Blått = skolans ansvar</a:t>
            </a:r>
          </a:p>
        </p:txBody>
      </p:sp>
      <p:sp>
        <p:nvSpPr>
          <p:cNvPr id="7" name="textruta 6">
            <a:extLst>
              <a:ext uri="{FF2B5EF4-FFF2-40B4-BE49-F238E27FC236}">
                <a16:creationId xmlns:a16="http://schemas.microsoft.com/office/drawing/2014/main" id="{15CC9550-F082-F597-21AE-AD5E3A4ED17A}"/>
              </a:ext>
            </a:extLst>
          </p:cNvPr>
          <p:cNvSpPr txBox="1"/>
          <p:nvPr/>
        </p:nvSpPr>
        <p:spPr>
          <a:xfrm>
            <a:off x="368317" y="1614601"/>
            <a:ext cx="1691877"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sv-SE" sz="1000">
                <a:solidFill>
                  <a:schemeClr val="accent3">
                    <a:lumMod val="75000"/>
                  </a:schemeClr>
                </a:solidFill>
              </a:rPr>
              <a:t>Grönt = Vårdnadshavares ansvar</a:t>
            </a:r>
          </a:p>
        </p:txBody>
      </p:sp>
      <p:sp>
        <p:nvSpPr>
          <p:cNvPr id="11" name="textruta 10">
            <a:extLst>
              <a:ext uri="{FF2B5EF4-FFF2-40B4-BE49-F238E27FC236}">
                <a16:creationId xmlns:a16="http://schemas.microsoft.com/office/drawing/2014/main" id="{F85CE2EE-6B93-F301-7723-1373F313C38E}"/>
              </a:ext>
            </a:extLst>
          </p:cNvPr>
          <p:cNvSpPr txBox="1"/>
          <p:nvPr/>
        </p:nvSpPr>
        <p:spPr>
          <a:xfrm>
            <a:off x="368317" y="2145332"/>
            <a:ext cx="1720422" cy="246221"/>
          </a:xfrm>
          <a:prstGeom prst="rect">
            <a:avLst/>
          </a:prstGeom>
          <a:noFill/>
          <a:ln w="28575">
            <a:solidFill>
              <a:schemeClr val="bg2">
                <a:lumMod val="60000"/>
                <a:lumOff val="40000"/>
              </a:schemeClr>
            </a:solidFill>
          </a:ln>
        </p:spPr>
        <p:txBody>
          <a:bodyPr wrap="square" lIns="91440" tIns="45720" rIns="91440" bIns="45720" rtlCol="0" anchor="t">
            <a:spAutoFit/>
          </a:bodyPr>
          <a:lstStyle/>
          <a:p>
            <a:r>
              <a:rPr lang="sv-SE" sz="1000">
                <a:solidFill>
                  <a:schemeClr val="bg2">
                    <a:lumMod val="75000"/>
                  </a:schemeClr>
                </a:solidFill>
              </a:rPr>
              <a:t>Gult = </a:t>
            </a:r>
            <a:r>
              <a:rPr lang="sv-SE" sz="1000" err="1">
                <a:solidFill>
                  <a:schemeClr val="bg2">
                    <a:lumMod val="75000"/>
                  </a:schemeClr>
                </a:solidFill>
              </a:rPr>
              <a:t>BoE:s</a:t>
            </a:r>
            <a:r>
              <a:rPr lang="sv-SE" sz="1000">
                <a:solidFill>
                  <a:schemeClr val="bg2">
                    <a:lumMod val="75000"/>
                  </a:schemeClr>
                </a:solidFill>
              </a:rPr>
              <a:t> ansvar</a:t>
            </a:r>
          </a:p>
        </p:txBody>
      </p:sp>
      <p:cxnSp>
        <p:nvCxnSpPr>
          <p:cNvPr id="13" name="Rak koppling 12">
            <a:extLst>
              <a:ext uri="{FF2B5EF4-FFF2-40B4-BE49-F238E27FC236}">
                <a16:creationId xmlns:a16="http://schemas.microsoft.com/office/drawing/2014/main" id="{CBB98910-F878-1C25-7D01-397471642A43}"/>
              </a:ext>
            </a:extLst>
          </p:cNvPr>
          <p:cNvCxnSpPr/>
          <p:nvPr/>
        </p:nvCxnSpPr>
        <p:spPr>
          <a:xfrm>
            <a:off x="3668598" y="6087236"/>
            <a:ext cx="0" cy="194532"/>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7869606"/>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67A5B9-8831-75F2-B7D9-B15193754247}"/>
              </a:ext>
            </a:extLst>
          </p:cNvPr>
          <p:cNvSpPr>
            <a:spLocks noGrp="1"/>
          </p:cNvSpPr>
          <p:nvPr>
            <p:ph type="title"/>
          </p:nvPr>
        </p:nvSpPr>
        <p:spPr>
          <a:xfrm>
            <a:off x="838200" y="749537"/>
            <a:ext cx="9371646" cy="612000"/>
          </a:xfrm>
        </p:spPr>
        <p:txBody>
          <a:bodyPr anchor="b">
            <a:normAutofit/>
          </a:bodyPr>
          <a:lstStyle/>
          <a:p>
            <a:r>
              <a:rPr lang="sv-SE" sz="3400" b="1" i="0">
                <a:effectLst/>
              </a:rPr>
              <a:t>1. </a:t>
            </a:r>
            <a:r>
              <a:rPr lang="sv-SE" sz="3400"/>
              <a:t>När frågan om mottagande väcks </a:t>
            </a:r>
          </a:p>
        </p:txBody>
      </p:sp>
      <p:sp>
        <p:nvSpPr>
          <p:cNvPr id="3" name="Platshållare för innehåll 2">
            <a:extLst>
              <a:ext uri="{FF2B5EF4-FFF2-40B4-BE49-F238E27FC236}">
                <a16:creationId xmlns:a16="http://schemas.microsoft.com/office/drawing/2014/main" id="{83CF0ED6-DB5B-0358-4487-A41B86BAF8B2}"/>
              </a:ext>
            </a:extLst>
          </p:cNvPr>
          <p:cNvSpPr>
            <a:spLocks noGrp="1"/>
          </p:cNvSpPr>
          <p:nvPr>
            <p:ph idx="1"/>
          </p:nvPr>
        </p:nvSpPr>
        <p:spPr>
          <a:xfrm>
            <a:off x="838200" y="1726227"/>
            <a:ext cx="9371646" cy="3929666"/>
          </a:xfrm>
        </p:spPr>
        <p:txBody>
          <a:bodyPr>
            <a:noAutofit/>
          </a:bodyPr>
          <a:lstStyle/>
          <a:p>
            <a:pPr rtl="0" fontAlgn="base"/>
            <a:r>
              <a:rPr lang="sv-SE" sz="2000" b="0" i="0">
                <a:effectLst/>
              </a:rPr>
              <a:t>Frågan väcks om att </a:t>
            </a:r>
            <a:r>
              <a:rPr lang="sv-SE" sz="2000"/>
              <a:t>eleven tillhör målgruppen för anpassad grundskola eller anpassad gymnasieskola </a:t>
            </a:r>
            <a:endParaRPr lang="sv-SE" sz="2000" b="0" i="0">
              <a:effectLst/>
            </a:endParaRPr>
          </a:p>
          <a:p>
            <a:pPr rtl="0" fontAlgn="base"/>
            <a:r>
              <a:rPr lang="sv-SE" sz="2000" b="0" i="0">
                <a:effectLst/>
              </a:rPr>
              <a:t>Målgruppen för anpassad grundskola och anpassad gymnasieskola är elever som har:  </a:t>
            </a:r>
          </a:p>
          <a:p>
            <a:pPr marL="971550" lvl="1" indent="-285750" fontAlgn="base"/>
            <a:r>
              <a:rPr lang="sv-SE" b="0" i="0">
                <a:effectLst/>
              </a:rPr>
              <a:t>en intellektuell funktionsnedsättning  </a:t>
            </a:r>
          </a:p>
          <a:p>
            <a:pPr marL="971550" lvl="1" indent="-285750" fontAlgn="base"/>
            <a:r>
              <a:rPr lang="sv-SE" b="0" i="0">
                <a:effectLst/>
              </a:rPr>
              <a:t>en betydande och bestående begåvningsmässig funktionsnedsättning på grund av hjärnskada föranlett av yttre våld eller  </a:t>
            </a:r>
          </a:p>
          <a:p>
            <a:pPr marL="971550" lvl="1" indent="-285750" fontAlgn="base"/>
            <a:r>
              <a:rPr lang="sv-SE" b="0" i="0">
                <a:effectLst/>
              </a:rPr>
              <a:t>en betydande och bestående begåvningsmässig funktionsnedsättning på grund av hjärnskada föranlett av kroppslig sjukdom  </a:t>
            </a:r>
          </a:p>
          <a:p>
            <a:pPr rtl="0" fontAlgn="base"/>
            <a:r>
              <a:rPr lang="sv-SE" sz="2000" b="0" i="0">
                <a:effectLst/>
              </a:rPr>
              <a:t>Med anledning av ovan bedöms eleven sakna förutsättningar att uppfylla de betygskriterier eller kriterier för bedömning av kunskaper som minst ska uppfyllas i grundskolan och gymnasieskolan.  </a:t>
            </a:r>
          </a:p>
          <a:p>
            <a:endParaRPr lang="sv-SE" sz="2000"/>
          </a:p>
        </p:txBody>
      </p:sp>
      <p:sp>
        <p:nvSpPr>
          <p:cNvPr id="4" name="Platshållare för bildnummer 3">
            <a:extLst>
              <a:ext uri="{FF2B5EF4-FFF2-40B4-BE49-F238E27FC236}">
                <a16:creationId xmlns:a16="http://schemas.microsoft.com/office/drawing/2014/main" id="{421E9D3E-7794-D23E-831B-004A51E36A86}"/>
              </a:ext>
            </a:extLst>
          </p:cNvPr>
          <p:cNvSpPr>
            <a:spLocks noGrp="1"/>
          </p:cNvSpPr>
          <p:nvPr>
            <p:ph type="sldNum" sz="quarter" idx="12"/>
          </p:nvPr>
        </p:nvSpPr>
        <p:spPr>
          <a:xfrm>
            <a:off x="9160727"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5" name="textruta 4">
            <a:hlinkClick r:id="rId2" action="ppaction://hlinksldjump"/>
            <a:extLst>
              <a:ext uri="{FF2B5EF4-FFF2-40B4-BE49-F238E27FC236}">
                <a16:creationId xmlns:a16="http://schemas.microsoft.com/office/drawing/2014/main" id="{B31C223C-C6BC-044E-0738-D16FF5259719}"/>
              </a:ext>
            </a:extLst>
          </p:cNvPr>
          <p:cNvSpPr txBox="1"/>
          <p:nvPr/>
        </p:nvSpPr>
        <p:spPr>
          <a:xfrm>
            <a:off x="9303806" y="5738536"/>
            <a:ext cx="27432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När frågan om mottagande väcks (forts)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6" name="Hem 5">
            <a:hlinkClick r:id="rId3" action="ppaction://hlinksldjump" highlightClick="1"/>
            <a:extLst>
              <a:ext uri="{FF2B5EF4-FFF2-40B4-BE49-F238E27FC236}">
                <a16:creationId xmlns:a16="http://schemas.microsoft.com/office/drawing/2014/main" id="{520C056D-8C91-F4FC-E4B9-8D58C7264C0E}"/>
              </a:ext>
            </a:extLst>
          </p:cNvPr>
          <p:cNvSpPr/>
          <p:nvPr/>
        </p:nvSpPr>
        <p:spPr>
          <a:xfrm>
            <a:off x="349188" y="740714"/>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150426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67D8CE-5868-B682-E4AD-C041B7B99CD7}"/>
              </a:ext>
            </a:extLst>
          </p:cNvPr>
          <p:cNvSpPr>
            <a:spLocks noGrp="1"/>
          </p:cNvSpPr>
          <p:nvPr>
            <p:ph type="title"/>
          </p:nvPr>
        </p:nvSpPr>
        <p:spPr>
          <a:xfrm>
            <a:off x="762786" y="711203"/>
            <a:ext cx="9371646" cy="685056"/>
          </a:xfrm>
        </p:spPr>
        <p:txBody>
          <a:bodyPr>
            <a:noAutofit/>
          </a:bodyPr>
          <a:lstStyle/>
          <a:p>
            <a:r>
              <a:rPr lang="sv-SE" sz="3400" b="1" i="0">
                <a:solidFill>
                  <a:srgbClr val="20305C"/>
                </a:solidFill>
                <a:effectLst/>
                <a:latin typeface="Source Sans Pro Semibold"/>
                <a:ea typeface="Source Sans Pro Semibold"/>
              </a:rPr>
              <a:t>1.</a:t>
            </a:r>
            <a:r>
              <a:rPr lang="sv-SE" sz="3400" b="1">
                <a:solidFill>
                  <a:srgbClr val="20305C"/>
                </a:solidFill>
                <a:latin typeface="Source Sans Pro Semibold"/>
                <a:ea typeface="Source Sans Pro Semibold"/>
              </a:rPr>
              <a:t> </a:t>
            </a:r>
            <a:r>
              <a:rPr lang="sv-SE" sz="3400">
                <a:solidFill>
                  <a:srgbClr val="20305C"/>
                </a:solidFill>
                <a:latin typeface="Source Sans Pro Semibold"/>
                <a:ea typeface="Source Sans Pro Semibold"/>
              </a:rPr>
              <a:t>När frågan om mottagande </a:t>
            </a:r>
            <a:r>
              <a:rPr lang="sv-SE" sz="3400" i="0">
                <a:solidFill>
                  <a:srgbClr val="20305C"/>
                </a:solidFill>
                <a:effectLst/>
                <a:latin typeface="Source Sans Pro Semibold"/>
                <a:ea typeface="Source Sans Pro Semibold"/>
              </a:rPr>
              <a:t>väcks</a:t>
            </a:r>
            <a:r>
              <a:rPr lang="sv-SE" sz="3400">
                <a:solidFill>
                  <a:srgbClr val="20305C"/>
                </a:solidFill>
                <a:latin typeface="Source Sans Pro Semibold"/>
                <a:ea typeface="Source Sans Pro Semibold"/>
              </a:rPr>
              <a:t> </a:t>
            </a:r>
          </a:p>
        </p:txBody>
      </p:sp>
      <p:sp>
        <p:nvSpPr>
          <p:cNvPr id="3" name="Platshållare för innehåll 2">
            <a:extLst>
              <a:ext uri="{FF2B5EF4-FFF2-40B4-BE49-F238E27FC236}">
                <a16:creationId xmlns:a16="http://schemas.microsoft.com/office/drawing/2014/main" id="{E2393C9E-4245-32C6-4BF7-860B08C8A612}"/>
              </a:ext>
            </a:extLst>
          </p:cNvPr>
          <p:cNvSpPr>
            <a:spLocks noGrp="1"/>
          </p:cNvSpPr>
          <p:nvPr>
            <p:ph idx="1"/>
          </p:nvPr>
        </p:nvSpPr>
        <p:spPr>
          <a:xfrm>
            <a:off x="762786" y="1827737"/>
            <a:ext cx="9371646" cy="3637606"/>
          </a:xfrm>
        </p:spPr>
        <p:txBody>
          <a:bodyPr vert="horz" lIns="91440" tIns="45720" rIns="91440" bIns="45720" rtlCol="0" anchor="t">
            <a:noAutofit/>
          </a:bodyPr>
          <a:lstStyle/>
          <a:p>
            <a:pPr algn="l" rtl="0" fontAlgn="base"/>
            <a:r>
              <a:rPr lang="sv-SE" sz="2400" b="0" i="0">
                <a:solidFill>
                  <a:srgbClr val="000000"/>
                </a:solidFill>
                <a:effectLst/>
                <a:latin typeface="Calibri"/>
                <a:cs typeface="Calibri"/>
              </a:rPr>
              <a:t>Rutiner bör finnas på skolan för hur personal ska gå tillväga när de uppmärksammar tecken på att eleven tillhör målgruppen för anpassad grundskola/anpassad gymnasieskola. </a:t>
            </a:r>
          </a:p>
          <a:p>
            <a:pPr algn="l" rtl="0" fontAlgn="base"/>
            <a:r>
              <a:rPr lang="sv-SE" sz="2400" b="0" i="0">
                <a:solidFill>
                  <a:srgbClr val="000000"/>
                </a:solidFill>
                <a:effectLst/>
                <a:latin typeface="Calibri"/>
                <a:cs typeface="Calibri"/>
              </a:rPr>
              <a:t>Frågan om målgruppstillhörighet till anpassad </a:t>
            </a:r>
            <a:r>
              <a:rPr lang="sv-SE">
                <a:solidFill>
                  <a:srgbClr val="000000"/>
                </a:solidFill>
                <a:latin typeface="Calibri"/>
                <a:cs typeface="Calibri"/>
              </a:rPr>
              <a:t>grundskola</a:t>
            </a:r>
            <a:r>
              <a:rPr lang="sv-SE" sz="2400" b="0" i="0">
                <a:solidFill>
                  <a:srgbClr val="000000"/>
                </a:solidFill>
                <a:effectLst/>
                <a:latin typeface="Calibri"/>
                <a:cs typeface="Calibri"/>
              </a:rPr>
              <a:t>/anpassad gymnasieskola kan aktualiseras under elevens hela skolgång av lärare, elevhälsans personal eller </a:t>
            </a:r>
            <a:r>
              <a:rPr lang="sv-SE">
                <a:solidFill>
                  <a:srgbClr val="000000"/>
                </a:solidFill>
                <a:latin typeface="Calibri"/>
                <a:cs typeface="Calibri"/>
              </a:rPr>
              <a:t>vårdnadshavarna</a:t>
            </a:r>
            <a:r>
              <a:rPr lang="sv-SE" sz="2400" b="0" i="0">
                <a:solidFill>
                  <a:srgbClr val="000000"/>
                </a:solidFill>
                <a:effectLst/>
                <a:latin typeface="Calibri"/>
                <a:cs typeface="Calibri"/>
              </a:rPr>
              <a:t>. </a:t>
            </a:r>
          </a:p>
          <a:p>
            <a:pPr algn="l" rtl="0" fontAlgn="base"/>
            <a:r>
              <a:rPr lang="sv-SE" sz="2400" b="0" i="0">
                <a:solidFill>
                  <a:srgbClr val="000000"/>
                </a:solidFill>
                <a:effectLst/>
                <a:latin typeface="Calibri"/>
                <a:cs typeface="Calibri"/>
              </a:rPr>
              <a:t>Rektor har till ansvar att etablera ett fungerande samarbete mellan </a:t>
            </a:r>
            <a:r>
              <a:rPr lang="sv-SE">
                <a:solidFill>
                  <a:srgbClr val="000000"/>
                </a:solidFill>
                <a:latin typeface="Calibri"/>
                <a:cs typeface="Calibri"/>
              </a:rPr>
              <a:t>vårdnadshavarna</a:t>
            </a:r>
            <a:r>
              <a:rPr lang="sv-SE" sz="2400" b="0" i="0">
                <a:solidFill>
                  <a:srgbClr val="000000"/>
                </a:solidFill>
                <a:effectLst/>
                <a:latin typeface="Calibri"/>
                <a:cs typeface="Calibri"/>
              </a:rPr>
              <a:t> och elevhälsan. </a:t>
            </a:r>
          </a:p>
          <a:p>
            <a:pPr algn="l" rtl="0" fontAlgn="base"/>
            <a:r>
              <a:rPr lang="sv-SE" sz="2400" b="0" i="0">
                <a:solidFill>
                  <a:srgbClr val="000000"/>
                </a:solidFill>
                <a:effectLst/>
                <a:latin typeface="Calibri"/>
                <a:cs typeface="Calibri"/>
              </a:rPr>
              <a:t>Skolverkets stödmaterial: </a:t>
            </a:r>
            <a:r>
              <a:rPr lang="sv-SE" sz="2400" b="0" i="0" u="sng" strike="noStrike">
                <a:solidFill>
                  <a:srgbClr val="0563C1"/>
                </a:solidFill>
                <a:effectLst/>
                <a:latin typeface="Calibri"/>
                <a:cs typeface="Calibri"/>
                <a:hlinkClick r:id="rId2"/>
              </a:rPr>
              <a:t>Mottagande i anpassad grundskola - Skolverket </a:t>
            </a:r>
            <a:endParaRPr lang="sv-SE" sz="2400" b="0" i="0">
              <a:solidFill>
                <a:srgbClr val="000000"/>
              </a:solidFill>
              <a:effectLst/>
              <a:latin typeface="Calibri"/>
              <a:cs typeface="Calibri"/>
            </a:endParaRPr>
          </a:p>
          <a:p>
            <a:endParaRPr lang="sv-SE"/>
          </a:p>
        </p:txBody>
      </p:sp>
      <p:sp>
        <p:nvSpPr>
          <p:cNvPr id="4" name="Platshållare för bildnummer 3">
            <a:extLst>
              <a:ext uri="{FF2B5EF4-FFF2-40B4-BE49-F238E27FC236}">
                <a16:creationId xmlns:a16="http://schemas.microsoft.com/office/drawing/2014/main" id="{D6A8478C-8C9A-2C42-ABDD-295804AD57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3" action="ppaction://hlinksldjump"/>
            <a:extLst>
              <a:ext uri="{FF2B5EF4-FFF2-40B4-BE49-F238E27FC236}">
                <a16:creationId xmlns:a16="http://schemas.microsoft.com/office/drawing/2014/main" id="{7657E044-892F-3889-4D99-8D779D8F9C82}"/>
              </a:ext>
            </a:extLst>
          </p:cNvPr>
          <p:cNvSpPr txBox="1"/>
          <p:nvPr/>
        </p:nvSpPr>
        <p:spPr>
          <a:xfrm>
            <a:off x="9311649" y="5924872"/>
            <a:ext cx="274320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När frågan om mottagande väcks (forts)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3"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5" name="Hem 4">
            <a:hlinkClick r:id="rId4" action="ppaction://hlinksldjump" highlightClick="1"/>
            <a:extLst>
              <a:ext uri="{FF2B5EF4-FFF2-40B4-BE49-F238E27FC236}">
                <a16:creationId xmlns:a16="http://schemas.microsoft.com/office/drawing/2014/main" id="{FA7B6C51-0385-AF1A-B5FF-29E58B7DBD03}"/>
              </a:ext>
            </a:extLst>
          </p:cNvPr>
          <p:cNvSpPr/>
          <p:nvPr/>
        </p:nvSpPr>
        <p:spPr>
          <a:xfrm>
            <a:off x="339952" y="777658"/>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520411353"/>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903319"/>
            <a:ext cx="10106320" cy="576000"/>
          </a:xfrm>
        </p:spPr>
        <p:txBody>
          <a:bodyPr>
            <a:noAutofit/>
          </a:bodyPr>
          <a:lstStyle/>
          <a:p>
            <a:r>
              <a:rPr lang="sv-SE" sz="2400" b="1" i="0">
                <a:effectLst/>
                <a:latin typeface="+mj-lt"/>
              </a:rPr>
              <a:t>2. Pedagogisk bedömning bekräftar stora inlärningssvårigheter</a:t>
            </a:r>
            <a:endParaRPr lang="sv-SE" sz="2400" b="1">
              <a:latin typeface="+mj-lt"/>
              <a:ea typeface="Source Sans Pro SemiBold"/>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1541745"/>
            <a:ext cx="9371646" cy="4515320"/>
          </a:xfrm>
        </p:spPr>
        <p:txBody>
          <a:bodyPr vert="horz" lIns="91440" tIns="45720" rIns="91440" bIns="45720" rtlCol="0" anchor="t">
            <a:noAutofit/>
          </a:bodyPr>
          <a:lstStyle/>
          <a:p>
            <a:pPr marL="285750" indent="-285750" fontAlgn="base">
              <a:buFont typeface="Arial" panose="020B0604020202020204" pitchFamily="34" charset="0"/>
              <a:buChar char="•"/>
            </a:pPr>
            <a:r>
              <a:rPr lang="sv-SE" sz="2200" dirty="0">
                <a:latin typeface="Source Sans Pro"/>
                <a:ea typeface="Source Sans Pro Semibold"/>
              </a:rPr>
              <a:t>Misstanke om att eleven har en intellektuell funktionsnedsättning och tillhör målgruppen för anpassad grundskola stärks</a:t>
            </a:r>
            <a:endParaRPr lang="sv-SE" sz="2200" dirty="0">
              <a:latin typeface="Source Sans Pro"/>
              <a:ea typeface="Source Sans Pro"/>
            </a:endParaRPr>
          </a:p>
          <a:p>
            <a:pPr marL="285750" indent="-285750" algn="l">
              <a:buFont typeface="Arial" panose="020B0604020202020204" pitchFamily="34" charset="0"/>
              <a:buChar char="•"/>
            </a:pPr>
            <a:r>
              <a:rPr lang="sv-SE" sz="2200" b="0" i="0" dirty="0">
                <a:solidFill>
                  <a:srgbClr val="000000"/>
                </a:solidFill>
                <a:effectLst/>
                <a:latin typeface="+mn-lt"/>
              </a:rPr>
              <a:t>Berörda professioner i elevhälsoteamet är delaktiga i rektors beslut om att gå vidare med utredning av målgruppstillhörighet. </a:t>
            </a:r>
          </a:p>
          <a:p>
            <a:pPr marL="285750" indent="-285750" algn="l">
              <a:buFont typeface="Arial" panose="020B0604020202020204" pitchFamily="34" charset="0"/>
              <a:buChar char="•"/>
            </a:pPr>
            <a:r>
              <a:rPr lang="sv-SE" sz="2200" b="0" i="0" dirty="0">
                <a:solidFill>
                  <a:srgbClr val="000000"/>
                </a:solidFill>
                <a:effectLst/>
                <a:latin typeface="+mn-lt"/>
              </a:rPr>
              <a:t>Rektor bör ha rutiner för hur skolan ska informera eleven och vårdnadshavarna när det finns behov av att utreda om eleven tillhör målgruppen för anpassad grundskola/anpassad gymnasieskola.  </a:t>
            </a:r>
            <a:endParaRPr lang="sv-SE" sz="2200" b="0" i="0" dirty="0">
              <a:solidFill>
                <a:srgbClr val="000000"/>
              </a:solidFill>
              <a:effectLst/>
              <a:latin typeface="+mn-lt"/>
              <a:ea typeface="Source Sans Pro"/>
            </a:endParaRPr>
          </a:p>
          <a:p>
            <a:pPr marL="285750" indent="-285750" algn="l" rtl="0" fontAlgn="base">
              <a:buFont typeface="Arial" panose="020B0604020202020204" pitchFamily="34" charset="0"/>
              <a:buChar char="•"/>
            </a:pPr>
            <a:r>
              <a:rPr lang="sv-SE" sz="2200" dirty="0">
                <a:solidFill>
                  <a:srgbClr val="000000"/>
                </a:solidFill>
                <a:latin typeface="+mn-lt"/>
              </a:rPr>
              <a:t>Vårdnadshavarna</a:t>
            </a:r>
            <a:r>
              <a:rPr lang="sv-SE" sz="2200" b="0" i="0" dirty="0">
                <a:solidFill>
                  <a:srgbClr val="000000"/>
                </a:solidFill>
                <a:effectLst/>
                <a:latin typeface="+mn-lt"/>
              </a:rPr>
              <a:t> bjuds in till elevhälsomöte. Tolk eller teckenspråkstolk ska anlitas vid behov. Möjlighet finns att bjuda in specialpedagog från Barn- och elevhälsan </a:t>
            </a:r>
          </a:p>
          <a:p>
            <a:pPr marL="285750" indent="-285750" algn="l" rtl="0" fontAlgn="base">
              <a:buFont typeface="Arial" panose="020B0604020202020204" pitchFamily="34" charset="0"/>
              <a:buChar char="•"/>
            </a:pPr>
            <a:endParaRPr lang="sv-SE" sz="2200" b="0" i="0" dirty="0">
              <a:solidFill>
                <a:srgbClr val="000000"/>
              </a:solidFill>
              <a:effectLst/>
              <a:latin typeface="+mn-lt"/>
            </a:endParaRPr>
          </a:p>
          <a:p>
            <a:pPr marL="285750" indent="-285750" algn="l" rtl="0" fontAlgn="base">
              <a:buFont typeface="Arial" panose="020B0604020202020204" pitchFamily="34" charset="0"/>
              <a:buChar char="•"/>
            </a:pPr>
            <a:endParaRPr lang="sv-SE" sz="2200" b="0" i="0" dirty="0">
              <a:solidFill>
                <a:srgbClr val="000000"/>
              </a:solidFill>
              <a:effectLst/>
              <a:latin typeface="+mn-lt"/>
              <a:ea typeface="Source Sans Pro"/>
            </a:endParaRPr>
          </a:p>
          <a:p>
            <a:endParaRPr lang="sv-SE" dirty="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2" action="ppaction://hlinksldjump"/>
            <a:extLst>
              <a:ext uri="{FF2B5EF4-FFF2-40B4-BE49-F238E27FC236}">
                <a16:creationId xmlns:a16="http://schemas.microsoft.com/office/drawing/2014/main" id="{EFECD57B-F785-31DD-F89B-668C1E939CC9}"/>
              </a:ext>
            </a:extLst>
          </p:cNvPr>
          <p:cNvSpPr txBox="1"/>
          <p:nvPr/>
        </p:nvSpPr>
        <p:spPr>
          <a:xfrm>
            <a:off x="9160727" y="5992928"/>
            <a:ext cx="2743201"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Möte med vårdnadshavare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7" name="Hem 6">
            <a:hlinkClick r:id="rId3" action="ppaction://hlinksldjump" highlightClick="1"/>
            <a:extLst>
              <a:ext uri="{FF2B5EF4-FFF2-40B4-BE49-F238E27FC236}">
                <a16:creationId xmlns:a16="http://schemas.microsoft.com/office/drawing/2014/main" id="{5184D0AA-3257-E632-2B57-CF053C111CE3}"/>
              </a:ext>
            </a:extLst>
          </p:cNvPr>
          <p:cNvSpPr/>
          <p:nvPr/>
        </p:nvSpPr>
        <p:spPr>
          <a:xfrm>
            <a:off x="349188" y="888330"/>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2703553081"/>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84796B-5F0C-5303-CA43-61C909A5EE2B}"/>
              </a:ext>
            </a:extLst>
          </p:cNvPr>
          <p:cNvSpPr>
            <a:spLocks noGrp="1"/>
          </p:cNvSpPr>
          <p:nvPr>
            <p:ph type="title"/>
          </p:nvPr>
        </p:nvSpPr>
        <p:spPr>
          <a:xfrm>
            <a:off x="951322" y="628073"/>
            <a:ext cx="9371646" cy="746057"/>
          </a:xfrm>
        </p:spPr>
        <p:txBody>
          <a:bodyPr>
            <a:normAutofit/>
          </a:bodyPr>
          <a:lstStyle/>
          <a:p>
            <a:r>
              <a:rPr lang="sv-SE" sz="3600" b="1">
                <a:latin typeface="+mj-lt"/>
              </a:rPr>
              <a:t>1</a:t>
            </a:r>
            <a:r>
              <a:rPr lang="sv-SE" sz="3600" b="1" i="0">
                <a:effectLst/>
                <a:latin typeface="+mj-lt"/>
              </a:rPr>
              <a:t>. När frågan om mottagande väcks</a:t>
            </a:r>
            <a:endParaRPr lang="sv-SE" sz="6600">
              <a:latin typeface="+mj-lt"/>
            </a:endParaRPr>
          </a:p>
        </p:txBody>
      </p:sp>
      <p:sp>
        <p:nvSpPr>
          <p:cNvPr id="3" name="Platshållare för innehåll 2">
            <a:extLst>
              <a:ext uri="{FF2B5EF4-FFF2-40B4-BE49-F238E27FC236}">
                <a16:creationId xmlns:a16="http://schemas.microsoft.com/office/drawing/2014/main" id="{FB966D80-EC33-C7B7-5472-00F15E017147}"/>
              </a:ext>
            </a:extLst>
          </p:cNvPr>
          <p:cNvSpPr>
            <a:spLocks noGrp="1"/>
          </p:cNvSpPr>
          <p:nvPr>
            <p:ph idx="1"/>
          </p:nvPr>
        </p:nvSpPr>
        <p:spPr>
          <a:xfrm>
            <a:off x="791067" y="1847652"/>
            <a:ext cx="9371646" cy="4105698"/>
          </a:xfrm>
        </p:spPr>
        <p:txBody>
          <a:bodyPr vert="horz" lIns="91440" tIns="45720" rIns="91440" bIns="45720" rtlCol="0" anchor="t">
            <a:noAutofit/>
          </a:bodyPr>
          <a:lstStyle/>
          <a:p>
            <a:pPr marL="342900" indent="-342900" algn="l" rtl="0" fontAlgn="base">
              <a:buFont typeface="Arial" panose="020B0604020202020204" pitchFamily="34" charset="0"/>
              <a:buChar char="•"/>
            </a:pPr>
            <a:r>
              <a:rPr lang="sv-SE" b="0" i="0" dirty="0">
                <a:solidFill>
                  <a:srgbClr val="000000"/>
                </a:solidFill>
                <a:effectLst/>
                <a:latin typeface="+mn-lt"/>
              </a:rPr>
              <a:t>Dialog med elevhälsoteamet och undervisade lärare efter det att misstanke väcks.  </a:t>
            </a:r>
          </a:p>
          <a:p>
            <a:pPr marL="342900" indent="-342900" fontAlgn="base">
              <a:buFont typeface="Arial" panose="020B0604020202020204" pitchFamily="34" charset="0"/>
              <a:buChar char="•"/>
            </a:pPr>
            <a:r>
              <a:rPr lang="sv-SE" b="0" i="0" dirty="0">
                <a:solidFill>
                  <a:srgbClr val="000000"/>
                </a:solidFill>
                <a:effectLst/>
                <a:latin typeface="+mn-lt"/>
              </a:rPr>
              <a:t>Rektor beslutar att pedagogisk bedömning genomförs av personal med specialpedagogisk kompetens.</a:t>
            </a:r>
            <a:endParaRPr lang="sv-SE" dirty="0"/>
          </a:p>
          <a:p>
            <a:pPr marL="342900" indent="-342900" fontAlgn="base">
              <a:buFont typeface="Arial" panose="020B0604020202020204" pitchFamily="34" charset="0"/>
              <a:buChar char="•"/>
            </a:pPr>
            <a:r>
              <a:rPr lang="sv-SE" b="0" i="0" dirty="0">
                <a:solidFill>
                  <a:srgbClr val="000000"/>
                </a:solidFill>
                <a:effectLst/>
                <a:latin typeface="+mn-lt"/>
              </a:rPr>
              <a:t>Rektor har till ansvar att informera </a:t>
            </a:r>
            <a:r>
              <a:rPr lang="sv-SE" dirty="0">
                <a:solidFill>
                  <a:srgbClr val="000000"/>
                </a:solidFill>
                <a:latin typeface="+mn-lt"/>
              </a:rPr>
              <a:t>vårdnadshavarna </a:t>
            </a:r>
            <a:r>
              <a:rPr lang="sv-SE" b="0" i="0" dirty="0">
                <a:solidFill>
                  <a:srgbClr val="000000"/>
                </a:solidFill>
                <a:effectLst/>
                <a:latin typeface="+mn-lt"/>
              </a:rPr>
              <a:t>om syftet med den pedagogiska bedömningen. Möte och samtal med </a:t>
            </a:r>
            <a:r>
              <a:rPr lang="sv-SE" dirty="0">
                <a:solidFill>
                  <a:srgbClr val="000000"/>
                </a:solidFill>
                <a:latin typeface="+mn-lt"/>
              </a:rPr>
              <a:t>vårdnadshavarna </a:t>
            </a:r>
            <a:r>
              <a:rPr lang="sv-SE" b="0" i="0" dirty="0">
                <a:solidFill>
                  <a:srgbClr val="000000"/>
                </a:solidFill>
                <a:effectLst/>
                <a:latin typeface="+mn-lt"/>
              </a:rPr>
              <a:t>dokumenteras i </a:t>
            </a:r>
            <a:r>
              <a:rPr lang="sv-SE" b="0" i="1" dirty="0">
                <a:solidFill>
                  <a:srgbClr val="000000"/>
                </a:solidFill>
                <a:effectLst/>
                <a:latin typeface="+mn-lt"/>
              </a:rPr>
              <a:t>Prorenata under Särskilt stöd</a:t>
            </a:r>
            <a:r>
              <a:rPr lang="sv-SE" b="0" i="0" dirty="0">
                <a:solidFill>
                  <a:srgbClr val="000000"/>
                </a:solidFill>
                <a:effectLst/>
                <a:latin typeface="+mn-lt"/>
              </a:rPr>
              <a:t>.</a:t>
            </a:r>
            <a:endParaRPr lang="sv-SE" b="0" i="0" dirty="0">
              <a:solidFill>
                <a:srgbClr val="000000"/>
              </a:solidFill>
              <a:effectLst/>
              <a:latin typeface="+mn-lt"/>
              <a:ea typeface="Source Sans Pro"/>
            </a:endParaRPr>
          </a:p>
          <a:p>
            <a:endParaRPr lang="sv-SE" dirty="0"/>
          </a:p>
        </p:txBody>
      </p:sp>
      <p:sp>
        <p:nvSpPr>
          <p:cNvPr id="4" name="Platshållare för bildnummer 3">
            <a:extLst>
              <a:ext uri="{FF2B5EF4-FFF2-40B4-BE49-F238E27FC236}">
                <a16:creationId xmlns:a16="http://schemas.microsoft.com/office/drawing/2014/main" id="{4CA533F3-8561-1BAD-0EDB-B0061E63988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2" action="ppaction://hlinksldjump"/>
            <a:extLst>
              <a:ext uri="{FF2B5EF4-FFF2-40B4-BE49-F238E27FC236}">
                <a16:creationId xmlns:a16="http://schemas.microsoft.com/office/drawing/2014/main" id="{06A13F55-A831-E5DE-A28A-61723EDABC57}"/>
              </a:ext>
            </a:extLst>
          </p:cNvPr>
          <p:cNvSpPr txBox="1"/>
          <p:nvPr/>
        </p:nvSpPr>
        <p:spPr>
          <a:xfrm>
            <a:off x="9356041" y="5953350"/>
            <a:ext cx="274320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När frågan om mottagande väcks (forts)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9" name="Bakåt eller föregående 8">
            <a:hlinkClick r:id="" action="ppaction://hlinkshowjump?jump=previousslide" highlightClick="1"/>
            <a:extLst>
              <a:ext uri="{FF2B5EF4-FFF2-40B4-BE49-F238E27FC236}">
                <a16:creationId xmlns:a16="http://schemas.microsoft.com/office/drawing/2014/main" id="{5F678477-0D4C-8DCC-A08D-C808B4866ED9}"/>
              </a:ext>
            </a:extLst>
          </p:cNvPr>
          <p:cNvSpPr/>
          <p:nvPr/>
        </p:nvSpPr>
        <p:spPr>
          <a:xfrm>
            <a:off x="417250" y="6187733"/>
            <a:ext cx="321007" cy="290296"/>
          </a:xfrm>
          <a:prstGeom prst="actionButtonBackPrevious">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Source Sans Pro"/>
              <a:ea typeface="+mn-ea"/>
              <a:cs typeface="+mn-cs"/>
            </a:endParaRPr>
          </a:p>
        </p:txBody>
      </p:sp>
      <p:sp>
        <p:nvSpPr>
          <p:cNvPr id="5" name="Hem 4">
            <a:hlinkClick r:id="rId3" action="ppaction://hlinksldjump" highlightClick="1"/>
            <a:extLst>
              <a:ext uri="{FF2B5EF4-FFF2-40B4-BE49-F238E27FC236}">
                <a16:creationId xmlns:a16="http://schemas.microsoft.com/office/drawing/2014/main" id="{6687BF24-A9FD-8FE2-9BE7-EC0F85B9F236}"/>
              </a:ext>
            </a:extLst>
          </p:cNvPr>
          <p:cNvSpPr/>
          <p:nvPr/>
        </p:nvSpPr>
        <p:spPr>
          <a:xfrm>
            <a:off x="349188" y="749950"/>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870128266"/>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AC7F70-561E-BDED-C6ED-50C75CFEACB6}"/>
              </a:ext>
            </a:extLst>
          </p:cNvPr>
          <p:cNvSpPr>
            <a:spLocks noGrp="1"/>
          </p:cNvSpPr>
          <p:nvPr>
            <p:ph type="title"/>
          </p:nvPr>
        </p:nvSpPr>
        <p:spPr>
          <a:xfrm>
            <a:off x="838200" y="577847"/>
            <a:ext cx="7774172" cy="717553"/>
          </a:xfrm>
        </p:spPr>
        <p:txBody>
          <a:bodyPr>
            <a:normAutofit/>
          </a:bodyPr>
          <a:lstStyle/>
          <a:p>
            <a:r>
              <a:rPr lang="sv-SE" sz="2800"/>
              <a:t>1. När frågan om mottagande väcks</a:t>
            </a:r>
          </a:p>
        </p:txBody>
      </p:sp>
      <p:sp>
        <p:nvSpPr>
          <p:cNvPr id="3" name="Platshållare för innehåll 2">
            <a:extLst>
              <a:ext uri="{FF2B5EF4-FFF2-40B4-BE49-F238E27FC236}">
                <a16:creationId xmlns:a16="http://schemas.microsoft.com/office/drawing/2014/main" id="{6608CFBA-DB17-EC44-546D-B94564F68896}"/>
              </a:ext>
            </a:extLst>
          </p:cNvPr>
          <p:cNvSpPr>
            <a:spLocks noGrp="1"/>
          </p:cNvSpPr>
          <p:nvPr>
            <p:ph sz="quarter" idx="14"/>
          </p:nvPr>
        </p:nvSpPr>
        <p:spPr>
          <a:xfrm>
            <a:off x="838200" y="1461653"/>
            <a:ext cx="9167037" cy="4366341"/>
          </a:xfrm>
        </p:spPr>
        <p:txBody>
          <a:bodyPr vert="horz" lIns="91440" tIns="45720" rIns="91440" bIns="45720" rtlCol="0" anchor="t">
            <a:noAutofit/>
          </a:bodyPr>
          <a:lstStyle/>
          <a:p>
            <a:pPr algn="l" rtl="0" fontAlgn="base"/>
            <a:r>
              <a:rPr lang="sv-SE" sz="2200" b="1" i="0" dirty="0">
                <a:solidFill>
                  <a:srgbClr val="000000"/>
                </a:solidFill>
                <a:effectLst/>
                <a:latin typeface="+mn-lt"/>
              </a:rPr>
              <a:t>Pedagogisk bedömning </a:t>
            </a:r>
          </a:p>
          <a:p>
            <a:pPr algn="l" rtl="0" fontAlgn="base"/>
            <a:r>
              <a:rPr lang="sv-SE" sz="2200" b="0" i="0" dirty="0">
                <a:solidFill>
                  <a:srgbClr val="000000"/>
                </a:solidFill>
                <a:effectLst/>
                <a:latin typeface="+mn-lt"/>
              </a:rPr>
              <a:t>Syftet med den pedagogiska bedömningen är att ge en allsidig och realistisk bild av elevens förutsättningar att uppnå de betygskriterier eller kriterier för bedömning av kunskaper som minst ska uppfyllas i grundskolan eller gymnasieskolan. </a:t>
            </a:r>
            <a:r>
              <a:rPr lang="sv-SE" sz="2200" dirty="0"/>
              <a:t>Bedömningen ska göras utifrån samtliga ämnen. </a:t>
            </a:r>
          </a:p>
          <a:p>
            <a:pPr algn="l" rtl="0" fontAlgn="base"/>
            <a:r>
              <a:rPr lang="sv-SE" sz="2200" dirty="0"/>
              <a:t>Samtala med barnet/eleven för att få en uppfattning om hur hen upplever sin situation. </a:t>
            </a:r>
          </a:p>
          <a:p>
            <a:pPr fontAlgn="base"/>
            <a:r>
              <a:rPr lang="sv-SE" sz="2200" dirty="0">
                <a:latin typeface="Source Sans Pro"/>
                <a:ea typeface="Source Sans Pro"/>
              </a:rPr>
              <a:t>När bedömningen är färdig delges den till vårdnadshavarna av den som genomfört bedömningen på skolan och återges till rektor </a:t>
            </a:r>
            <a:r>
              <a:rPr lang="sv-SE" sz="2200" b="0" i="0" dirty="0">
                <a:solidFill>
                  <a:srgbClr val="000000"/>
                </a:solidFill>
                <a:effectLst/>
                <a:latin typeface="+mn-lt"/>
              </a:rPr>
              <a:t>samt dokumenteras i särskilt stöd</a:t>
            </a:r>
            <a:r>
              <a:rPr lang="sv-SE" sz="2200" dirty="0">
                <a:latin typeface="Source Sans Pro"/>
                <a:ea typeface="Source Sans Pro"/>
              </a:rPr>
              <a:t>. </a:t>
            </a:r>
            <a:endParaRPr lang="sv-SE" sz="2200" dirty="0">
              <a:ea typeface="Source Sans Pro"/>
            </a:endParaRPr>
          </a:p>
        </p:txBody>
      </p:sp>
      <p:sp>
        <p:nvSpPr>
          <p:cNvPr id="4" name="Platshållare för bildnummer 3">
            <a:extLst>
              <a:ext uri="{FF2B5EF4-FFF2-40B4-BE49-F238E27FC236}">
                <a16:creationId xmlns:a16="http://schemas.microsoft.com/office/drawing/2014/main" id="{ED6D124A-8202-E347-E6A4-3938A1AB5457}"/>
              </a:ext>
            </a:extLst>
          </p:cNvPr>
          <p:cNvSpPr>
            <a:spLocks noGrp="1"/>
          </p:cNvSpPr>
          <p:nvPr>
            <p:ph type="sldNum" sz="quarter" idx="4294967295"/>
          </p:nvPr>
        </p:nvSpPr>
        <p:spPr>
          <a:xfrm>
            <a:off x="94488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2" action="ppaction://hlinksldjump"/>
            <a:extLst>
              <a:ext uri="{FF2B5EF4-FFF2-40B4-BE49-F238E27FC236}">
                <a16:creationId xmlns:a16="http://schemas.microsoft.com/office/drawing/2014/main" id="{1D2A9791-6B97-1093-4668-39C67BDB6D2D}"/>
              </a:ext>
            </a:extLst>
          </p:cNvPr>
          <p:cNvSpPr txBox="1"/>
          <p:nvPr/>
        </p:nvSpPr>
        <p:spPr>
          <a:xfrm>
            <a:off x="9756559" y="5982347"/>
            <a:ext cx="208625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Pedagogisk bedömning (forts)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10" name="Hem 9">
            <a:hlinkClick r:id="rId3" action="ppaction://hlinksldjump" highlightClick="1"/>
            <a:extLst>
              <a:ext uri="{FF2B5EF4-FFF2-40B4-BE49-F238E27FC236}">
                <a16:creationId xmlns:a16="http://schemas.microsoft.com/office/drawing/2014/main" id="{6002BAE2-F4B0-5A44-1591-6F2B982A0EE2}"/>
              </a:ext>
            </a:extLst>
          </p:cNvPr>
          <p:cNvSpPr/>
          <p:nvPr/>
        </p:nvSpPr>
        <p:spPr>
          <a:xfrm>
            <a:off x="349188" y="713006"/>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2568569425"/>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9238B-2DFA-32EB-8AE9-4D438862BA3B}"/>
              </a:ext>
            </a:extLst>
          </p:cNvPr>
          <p:cNvSpPr>
            <a:spLocks noGrp="1"/>
          </p:cNvSpPr>
          <p:nvPr>
            <p:ph type="title"/>
          </p:nvPr>
        </p:nvSpPr>
        <p:spPr>
          <a:xfrm>
            <a:off x="838200" y="279242"/>
            <a:ext cx="9371646" cy="1255857"/>
          </a:xfrm>
        </p:spPr>
        <p:txBody>
          <a:bodyPr>
            <a:noAutofit/>
          </a:bodyPr>
          <a:lstStyle/>
          <a:p>
            <a:r>
              <a:rPr lang="sv-SE" sz="2200" b="1">
                <a:latin typeface="+mj-lt"/>
              </a:rPr>
              <a:t>3</a:t>
            </a:r>
            <a:r>
              <a:rPr lang="sv-SE" sz="2200" b="1" i="0">
                <a:effectLst/>
                <a:latin typeface="+mj-lt"/>
              </a:rPr>
              <a:t>. Möte med </a:t>
            </a:r>
            <a:r>
              <a:rPr lang="sv-SE" sz="2200" b="1">
                <a:latin typeface="+mj-lt"/>
              </a:rPr>
              <a:t>vårdnadshavarna</a:t>
            </a:r>
            <a:r>
              <a:rPr lang="sv-SE" sz="2200" b="1" i="0">
                <a:effectLst/>
                <a:latin typeface="+mj-lt"/>
              </a:rPr>
              <a:t> där information ges </a:t>
            </a:r>
            <a:r>
              <a:rPr lang="sv-SE" sz="2200" b="1">
                <a:latin typeface="+mj-lt"/>
              </a:rPr>
              <a:t>angående</a:t>
            </a:r>
            <a:r>
              <a:rPr lang="sv-SE" sz="2200" b="1" i="0">
                <a:effectLst/>
                <a:latin typeface="+mj-lt"/>
              </a:rPr>
              <a:t> behovet av utredning om mottagande i anpassad grundskola/anpassad gymnasieskola</a:t>
            </a:r>
            <a:endParaRPr lang="sv-SE" sz="2200">
              <a:latin typeface="+mj-lt"/>
            </a:endParaRPr>
          </a:p>
        </p:txBody>
      </p:sp>
      <p:sp>
        <p:nvSpPr>
          <p:cNvPr id="3" name="Platshållare för innehåll 2">
            <a:extLst>
              <a:ext uri="{FF2B5EF4-FFF2-40B4-BE49-F238E27FC236}">
                <a16:creationId xmlns:a16="http://schemas.microsoft.com/office/drawing/2014/main" id="{5C5D09AA-6F75-231C-5739-E01CF6386DD7}"/>
              </a:ext>
            </a:extLst>
          </p:cNvPr>
          <p:cNvSpPr>
            <a:spLocks noGrp="1"/>
          </p:cNvSpPr>
          <p:nvPr>
            <p:ph idx="1"/>
          </p:nvPr>
        </p:nvSpPr>
        <p:spPr>
          <a:xfrm>
            <a:off x="838200" y="1738290"/>
            <a:ext cx="9371646" cy="4175869"/>
          </a:xfrm>
        </p:spPr>
        <p:txBody>
          <a:bodyPr vert="horz" lIns="91440" tIns="45720" rIns="91440" bIns="45720" rtlCol="0" anchor="t">
            <a:noAutofit/>
          </a:bodyPr>
          <a:lstStyle/>
          <a:p>
            <a:pPr marL="285750" indent="-285750" algn="l" rtl="0" fontAlgn="base">
              <a:buFont typeface="Arial" panose="020B0604020202020204" pitchFamily="34" charset="0"/>
              <a:buChar char="•"/>
            </a:pPr>
            <a:r>
              <a:rPr lang="sv-SE" sz="1800">
                <a:solidFill>
                  <a:srgbClr val="000000"/>
                </a:solidFill>
                <a:latin typeface="+mn-lt"/>
              </a:rPr>
              <a:t>Vårdnadshavarna</a:t>
            </a:r>
            <a:r>
              <a:rPr lang="sv-SE" sz="1800" b="0" i="0">
                <a:solidFill>
                  <a:srgbClr val="000000"/>
                </a:solidFill>
                <a:effectLst/>
                <a:latin typeface="+mn-lt"/>
              </a:rPr>
              <a:t> bjuds in till elevhälsomöte för att informeras om aktuell frågeställning som uppkommit om eleven tillhör målgruppen för anpassad grundskola/anpassad gymnasieskola och om behovet av att inleda en utredning om mottagande i anpassad grundskola/anpassad gymnasieskola.  </a:t>
            </a:r>
          </a:p>
          <a:p>
            <a:pPr marL="285750" indent="-285750" algn="l" rtl="0" fontAlgn="base">
              <a:buFont typeface="Arial" panose="020B0604020202020204" pitchFamily="34" charset="0"/>
              <a:buChar char="•"/>
            </a:pPr>
            <a:r>
              <a:rPr lang="sv-SE" sz="1800">
                <a:solidFill>
                  <a:srgbClr val="000000"/>
                </a:solidFill>
                <a:latin typeface="+mn-lt"/>
              </a:rPr>
              <a:t>Vårdnadshavarna</a:t>
            </a:r>
            <a:r>
              <a:rPr lang="sv-SE" sz="1800" b="0" i="0">
                <a:solidFill>
                  <a:srgbClr val="000000"/>
                </a:solidFill>
                <a:effectLst/>
                <a:latin typeface="+mn-lt"/>
              </a:rPr>
              <a:t> informeras om de olika bedömningarna som ingår i utredningen och vad dessa olika delar ska belysa. Om </a:t>
            </a:r>
            <a:r>
              <a:rPr lang="sv-SE" sz="1800">
                <a:solidFill>
                  <a:srgbClr val="000000"/>
                </a:solidFill>
                <a:latin typeface="+mn-lt"/>
              </a:rPr>
              <a:t>vårdnadshavarna</a:t>
            </a:r>
            <a:r>
              <a:rPr lang="sv-SE" sz="1800" b="0" i="0">
                <a:solidFill>
                  <a:srgbClr val="000000"/>
                </a:solidFill>
                <a:effectLst/>
                <a:latin typeface="+mn-lt"/>
              </a:rPr>
              <a:t> godkänner fortsatt utredning </a:t>
            </a:r>
            <a:r>
              <a:rPr lang="sv-SE" sz="1800">
                <a:solidFill>
                  <a:srgbClr val="000000"/>
                </a:solidFill>
                <a:latin typeface="+mn-lt"/>
              </a:rPr>
              <a:t>kan</a:t>
            </a:r>
            <a:r>
              <a:rPr lang="sv-SE" sz="1800" b="0" i="0">
                <a:solidFill>
                  <a:srgbClr val="000000"/>
                </a:solidFill>
                <a:effectLst/>
                <a:latin typeface="+mn-lt"/>
              </a:rPr>
              <a:t> även social, psykologisk och medicinsk bedömning </a:t>
            </a:r>
            <a:r>
              <a:rPr lang="sv-SE" sz="1800">
                <a:solidFill>
                  <a:srgbClr val="000000"/>
                </a:solidFill>
                <a:latin typeface="+mn-lt"/>
              </a:rPr>
              <a:t>genomföras</a:t>
            </a:r>
            <a:r>
              <a:rPr lang="sv-SE" sz="1800" b="0" i="0">
                <a:solidFill>
                  <a:srgbClr val="000000"/>
                </a:solidFill>
                <a:effectLst/>
                <a:latin typeface="+mn-lt"/>
              </a:rPr>
              <a:t>.  </a:t>
            </a:r>
            <a:endParaRPr lang="sv-SE" sz="1800" b="0" i="0">
              <a:solidFill>
                <a:srgbClr val="000000"/>
              </a:solidFill>
              <a:effectLst/>
              <a:latin typeface="+mn-lt"/>
              <a:ea typeface="Source Sans Pro"/>
            </a:endParaRPr>
          </a:p>
          <a:p>
            <a:pPr marL="285750" indent="-285750" fontAlgn="base">
              <a:buFont typeface="Arial" panose="020B0604020202020204" pitchFamily="34" charset="0"/>
              <a:buChar char="•"/>
            </a:pPr>
            <a:r>
              <a:rPr lang="sv-SE" sz="1800" b="0" i="0">
                <a:solidFill>
                  <a:srgbClr val="000000"/>
                </a:solidFill>
                <a:effectLst/>
                <a:latin typeface="+mn-lt"/>
              </a:rPr>
              <a:t>Ytterligare samtycke behövs för att läkare samt övrig utredande personal ska få dela relevant information med varandra för att kunna göra väl underbyggda bedömningar.</a:t>
            </a:r>
            <a:r>
              <a:rPr lang="sv-SE" sz="1800" b="0" i="0">
                <a:solidFill>
                  <a:srgbClr val="FF0000"/>
                </a:solidFill>
                <a:effectLst/>
                <a:latin typeface="+mn-lt"/>
              </a:rPr>
              <a:t>  </a:t>
            </a:r>
            <a:endParaRPr lang="sv-SE" sz="1800" b="0" i="0">
              <a:solidFill>
                <a:srgbClr val="FF0000"/>
              </a:solidFill>
              <a:effectLst/>
              <a:latin typeface="+mn-lt"/>
              <a:ea typeface="Source Sans Pro"/>
            </a:endParaRPr>
          </a:p>
          <a:p>
            <a:pPr marL="285750" indent="-285750" fontAlgn="base">
              <a:buFont typeface="Arial" panose="020B0604020202020204" pitchFamily="34" charset="0"/>
              <a:buChar char="•"/>
            </a:pPr>
            <a:r>
              <a:rPr lang="sv-SE" sz="1800" b="0" i="0">
                <a:solidFill>
                  <a:srgbClr val="000000"/>
                </a:solidFill>
                <a:effectLst/>
                <a:latin typeface="+mn-lt"/>
              </a:rPr>
              <a:t>Plan för elevens delaktighet upprättas. Elevens åsikter ska tillmätas betydelse i förhållande till ålder och mognad </a:t>
            </a:r>
            <a:r>
              <a:rPr lang="sv-SE" sz="1800" b="0" i="1">
                <a:solidFill>
                  <a:srgbClr val="000000"/>
                </a:solidFill>
                <a:effectLst/>
                <a:latin typeface="+mn-lt"/>
              </a:rPr>
              <a:t>(1 kap. 10 § skollagen). </a:t>
            </a:r>
            <a:r>
              <a:rPr lang="sv-SE" sz="1800" b="0" i="0">
                <a:solidFill>
                  <a:srgbClr val="000000"/>
                </a:solidFill>
                <a:effectLst/>
                <a:latin typeface="+mn-lt"/>
              </a:rPr>
              <a:t>Barnets bästa ska alltid vara utgångspunkt. </a:t>
            </a:r>
            <a:endParaRPr lang="sv-SE" sz="1800" b="0" i="0">
              <a:solidFill>
                <a:srgbClr val="000000"/>
              </a:solidFill>
              <a:effectLst/>
              <a:latin typeface="+mn-lt"/>
              <a:ea typeface="Source Sans Pro"/>
            </a:endParaRPr>
          </a:p>
          <a:p>
            <a:pPr marL="285750" indent="-285750" algn="l" rtl="0" fontAlgn="base">
              <a:buFont typeface="Arial" panose="020B0604020202020204" pitchFamily="34" charset="0"/>
              <a:buChar char="•"/>
            </a:pPr>
            <a:r>
              <a:rPr lang="sv-SE" sz="1800" b="0" i="0">
                <a:solidFill>
                  <a:srgbClr val="000000"/>
                </a:solidFill>
                <a:effectLst/>
                <a:latin typeface="+mn-lt"/>
              </a:rPr>
              <a:t>Elevhälsomötet och det som bestäms där antecknas som tjänsteanteckning i Särskilt stöd.  </a:t>
            </a:r>
            <a:endParaRPr lang="sv-SE" sz="1800" b="0" i="0">
              <a:solidFill>
                <a:srgbClr val="000000"/>
              </a:solidFill>
              <a:effectLst/>
              <a:latin typeface="+mn-lt"/>
              <a:ea typeface="Source Sans Pro"/>
            </a:endParaRPr>
          </a:p>
          <a:p>
            <a:endParaRPr lang="sv-SE" sz="1800"/>
          </a:p>
        </p:txBody>
      </p:sp>
      <p:sp>
        <p:nvSpPr>
          <p:cNvPr id="4" name="Platshållare för bildnummer 3">
            <a:extLst>
              <a:ext uri="{FF2B5EF4-FFF2-40B4-BE49-F238E27FC236}">
                <a16:creationId xmlns:a16="http://schemas.microsoft.com/office/drawing/2014/main" id="{38399080-8B09-1E9B-6819-905B2C100E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2B33C2-54EE-4A44-9B78-6F01870CE737}" type="slidenum">
              <a:rPr kumimoji="0" lang="sv-SE" sz="1200" b="0" i="0" u="none" strike="noStrike" kern="1200" cap="none" spc="0" normalizeH="0" baseline="0" noProof="0" smtClean="0">
                <a:ln>
                  <a:noFill/>
                </a:ln>
                <a:solidFill>
                  <a:prstClr val="black">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tint val="75000"/>
                </a:prstClr>
              </a:solidFill>
              <a:effectLst/>
              <a:uLnTx/>
              <a:uFillTx/>
              <a:latin typeface="Source Sans Pro"/>
              <a:ea typeface="+mn-ea"/>
              <a:cs typeface="+mn-cs"/>
            </a:endParaRPr>
          </a:p>
        </p:txBody>
      </p:sp>
      <p:sp>
        <p:nvSpPr>
          <p:cNvPr id="6" name="textruta 5">
            <a:hlinkClick r:id="rId2" action="ppaction://hlinksldjump"/>
            <a:extLst>
              <a:ext uri="{FF2B5EF4-FFF2-40B4-BE49-F238E27FC236}">
                <a16:creationId xmlns:a16="http://schemas.microsoft.com/office/drawing/2014/main" id="{CFF92AF2-1795-A830-E611-ACDA9146B0E5}"/>
              </a:ext>
            </a:extLst>
          </p:cNvPr>
          <p:cNvSpPr txBox="1"/>
          <p:nvPr/>
        </p:nvSpPr>
        <p:spPr>
          <a:xfrm>
            <a:off x="8399472" y="6148540"/>
            <a:ext cx="3434467"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262262"/>
                </a:solidFill>
                <a:effectLst/>
                <a:uLnTx/>
                <a:uFillTx/>
                <a:latin typeface="Source Sans Pro"/>
                <a:ea typeface="+mn-ea"/>
                <a:cs typeface="+mn-cs"/>
              </a:rPr>
              <a:t>Möte med vårdnadshavarna (forts.) </a:t>
            </a:r>
            <a:r>
              <a:rPr kumimoji="0" lang="sv-SE" sz="1600" b="0" i="0" u="none" strike="noStrike" kern="1200" cap="none" spc="0" normalizeH="0" baseline="0" noProof="0">
                <a:ln>
                  <a:noFill/>
                </a:ln>
                <a:solidFill>
                  <a:srgbClr val="262262"/>
                </a:solidFill>
                <a:effectLst/>
                <a:uLnTx/>
                <a:uFillTx/>
                <a:latin typeface="Source Sans Pro"/>
                <a:ea typeface="+mn-ea"/>
                <a:cs typeface="+mn-cs"/>
                <a:sym typeface="Wingdings" panose="05000000000000000000" pitchFamily="2" charset="2"/>
                <a:hlinkClick r:id="rId2" action="ppaction://hlinksldjump">
                  <a:extLst>
                    <a:ext uri="{A12FA001-AC4F-418D-AE19-62706E023703}">
                      <ahyp:hlinkClr xmlns:ahyp="http://schemas.microsoft.com/office/drawing/2018/hyperlinkcolor" val="tx"/>
                    </a:ext>
                  </a:extLst>
                </a:hlinkClick>
              </a:rPr>
              <a:t></a:t>
            </a:r>
            <a:endParaRPr kumimoji="0" lang="sv-SE" sz="1600" b="0" i="0" u="none" strike="noStrike" kern="1200" cap="none" spc="0" normalizeH="0" baseline="0" noProof="0">
              <a:ln>
                <a:noFill/>
              </a:ln>
              <a:solidFill>
                <a:srgbClr val="262262"/>
              </a:solidFill>
              <a:effectLst/>
              <a:uLnTx/>
              <a:uFillTx/>
              <a:latin typeface="Source Sans Pro"/>
              <a:ea typeface="+mn-ea"/>
              <a:cs typeface="+mn-cs"/>
            </a:endParaRPr>
          </a:p>
        </p:txBody>
      </p:sp>
      <p:sp>
        <p:nvSpPr>
          <p:cNvPr id="5" name="Hem 4">
            <a:hlinkClick r:id="rId3" action="ppaction://hlinksldjump" highlightClick="1"/>
            <a:extLst>
              <a:ext uri="{FF2B5EF4-FFF2-40B4-BE49-F238E27FC236}">
                <a16:creationId xmlns:a16="http://schemas.microsoft.com/office/drawing/2014/main" id="{3461F9B2-B528-6A4A-507E-BADAA3B49DD6}"/>
              </a:ext>
            </a:extLst>
          </p:cNvPr>
          <p:cNvSpPr/>
          <p:nvPr/>
        </p:nvSpPr>
        <p:spPr>
          <a:xfrm>
            <a:off x="349188" y="639109"/>
            <a:ext cx="504000" cy="504000"/>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Source Sans Pro"/>
              <a:ea typeface="+mn-ea"/>
              <a:cs typeface="+mn-cs"/>
            </a:endParaRPr>
          </a:p>
        </p:txBody>
      </p:sp>
    </p:spTree>
    <p:extLst>
      <p:ext uri="{BB962C8B-B14F-4D97-AF65-F5344CB8AC3E}">
        <p14:creationId xmlns:p14="http://schemas.microsoft.com/office/powerpoint/2010/main" val="3933261416"/>
      </p:ext>
    </p:extLst>
  </p:cSld>
  <p:clrMapOvr>
    <a:masterClrMapping/>
  </p:clrMapOvr>
  <mc:AlternateContent xmlns:mc="http://schemas.openxmlformats.org/markup-compatibility/2006" xmlns:p14="http://schemas.microsoft.com/office/powerpoint/2010/main">
    <mc:Choice Requires="p14">
      <p:transition spd="slow" p14:dur="10000" advClick="0"/>
    </mc:Choice>
    <mc:Fallback xmlns="">
      <p:transition spd="slow" advClick="0"/>
    </mc:Fallback>
  </mc:AlternateContent>
</p:sld>
</file>

<file path=ppt/theme/theme1.xml><?xml version="1.0" encoding="utf-8"?>
<a:theme xmlns:a="http://schemas.openxmlformats.org/drawingml/2006/main" name="Tema Uppsala">
  <a:themeElements>
    <a:clrScheme name="Uppsala kommun_Office_färger">
      <a:dk1>
        <a:sysClr val="windowText" lastClr="000000"/>
      </a:dk1>
      <a:lt1>
        <a:sysClr val="window" lastClr="FFFFFF"/>
      </a:lt1>
      <a:dk2>
        <a:srgbClr val="44546A"/>
      </a:dk2>
      <a:lt2>
        <a:srgbClr val="FEDD00"/>
      </a:lt2>
      <a:accent1>
        <a:srgbClr val="252E6F"/>
      </a:accent1>
      <a:accent2>
        <a:srgbClr val="1C9CD9"/>
      </a:accent2>
      <a:accent3>
        <a:srgbClr val="008A01"/>
      </a:accent3>
      <a:accent4>
        <a:srgbClr val="A6CF38"/>
      </a:accent4>
      <a:accent5>
        <a:srgbClr val="841072"/>
      </a:accent5>
      <a:accent6>
        <a:srgbClr val="FF3D9C"/>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psala_mall_2019_blå.pptx" id="{B9415DEF-00EA-4D6A-AFC0-156BB66153A5}" vid="{5382DF21-B5A1-4BF4-A750-0CBEB540301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9298A6D61FDF49B45E58860FDA9160" ma:contentTypeVersion="17" ma:contentTypeDescription="Create a new document." ma:contentTypeScope="" ma:versionID="20866264526f23af57dedd8f960890ee">
  <xsd:schema xmlns:xsd="http://www.w3.org/2001/XMLSchema" xmlns:xs="http://www.w3.org/2001/XMLSchema" xmlns:p="http://schemas.microsoft.com/office/2006/metadata/properties" xmlns:ns2="5828c076-db4c-47e4-89a6-1069a9ae859e" xmlns:ns3="b548eb01-d974-4f6c-93c2-20dfb743f54a" targetNamespace="http://schemas.microsoft.com/office/2006/metadata/properties" ma:root="true" ma:fieldsID="8c1e90eafc52a4ecb4ce2222ea3ecf20" ns2:_="" ns3:_="">
    <xsd:import namespace="5828c076-db4c-47e4-89a6-1069a9ae859e"/>
    <xsd:import namespace="b548eb01-d974-4f6c-93c2-20dfb743f5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28c076-db4c-47e4-89a6-1069a9ae85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96207ad-ef36-41b4-a890-3b970be5e0f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48eb01-d974-4f6c-93c2-20dfb743f54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afc2f62-2dfc-4cde-a5d9-8883eec7d567}" ma:internalName="TaxCatchAll" ma:showField="CatchAllData" ma:web="b548eb01-d974-4f6c-93c2-20dfb743f5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828c076-db4c-47e4-89a6-1069a9ae859e">
      <Terms xmlns="http://schemas.microsoft.com/office/infopath/2007/PartnerControls"/>
    </lcf76f155ced4ddcb4097134ff3c332f>
    <TaxCatchAll xmlns="b548eb01-d974-4f6c-93c2-20dfb743f54a" xsi:nil="true"/>
    <SharedWithUsers xmlns="b548eb01-d974-4f6c-93c2-20dfb743f54a">
      <UserInfo>
        <DisplayName>Barn- och Elevhälsa Members</DisplayName>
        <AccountId>7</AccountId>
        <AccountType/>
      </UserInfo>
    </SharedWithUsers>
  </documentManagement>
</p:properties>
</file>

<file path=customXml/itemProps1.xml><?xml version="1.0" encoding="utf-8"?>
<ds:datastoreItem xmlns:ds="http://schemas.openxmlformats.org/officeDocument/2006/customXml" ds:itemID="{50F4C669-9D7E-4EB5-9A16-F2835BD1F889}">
  <ds:schemaRefs>
    <ds:schemaRef ds:uri="5828c076-db4c-47e4-89a6-1069a9ae859e"/>
    <ds:schemaRef ds:uri="b548eb01-d974-4f6c-93c2-20dfb743f5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A9F32E4-CF7F-49C3-85B1-583812B8964A}">
  <ds:schemaRefs>
    <ds:schemaRef ds:uri="http://schemas.microsoft.com/sharepoint/v3/contenttype/forms"/>
  </ds:schemaRefs>
</ds:datastoreItem>
</file>

<file path=customXml/itemProps3.xml><?xml version="1.0" encoding="utf-8"?>
<ds:datastoreItem xmlns:ds="http://schemas.openxmlformats.org/officeDocument/2006/customXml" ds:itemID="{EE8AD4A2-47F2-4CB6-B98B-E5E1FD416D7D}">
  <ds:schemaRefs>
    <ds:schemaRef ds:uri="5828c076-db4c-47e4-89a6-1069a9ae859e"/>
    <ds:schemaRef ds:uri="b548eb01-d974-4f6c-93c2-20dfb743f54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Uppsala_mall_blå</Template>
  <TotalTime>152</TotalTime>
  <Words>2752</Words>
  <Application>Microsoft Office PowerPoint</Application>
  <PresentationFormat>Bredbild</PresentationFormat>
  <Paragraphs>192</Paragraphs>
  <Slides>23</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23</vt:i4>
      </vt:variant>
    </vt:vector>
  </HeadingPairs>
  <TitlesOfParts>
    <vt:vector size="29" baseType="lpstr">
      <vt:lpstr>Arial</vt:lpstr>
      <vt:lpstr>Calibri</vt:lpstr>
      <vt:lpstr>Source Sans Pro</vt:lpstr>
      <vt:lpstr>Source Sans Pro SemiBold</vt:lpstr>
      <vt:lpstr>Source Sans Pro SemiBold</vt:lpstr>
      <vt:lpstr>Tema Uppsala</vt:lpstr>
      <vt:lpstr>Schematisk arbetsgång ansökan till anpassad grundskola </vt:lpstr>
      <vt:lpstr>Inledning</vt:lpstr>
      <vt:lpstr>Arbetsgång ansökan till anpassad grundskola</vt:lpstr>
      <vt:lpstr>1. När frågan om mottagande väcks </vt:lpstr>
      <vt:lpstr>1. När frågan om mottagande väcks </vt:lpstr>
      <vt:lpstr>2. Pedagogisk bedömning bekräftar stora inlärningssvårigheter</vt:lpstr>
      <vt:lpstr>1. När frågan om mottagande väcks</vt:lpstr>
      <vt:lpstr>1. När frågan om mottagande väcks</vt:lpstr>
      <vt:lpstr>3. Möte med vårdnadshavarna där information ges angående behovet av utredning om mottagande i anpassad grundskola/anpassad gymnasieskola</vt:lpstr>
      <vt:lpstr>3. Möte med vårdnadshavarna där information ges angående behovet av utredning om mottagande i anpassad grundskola/anpassad gymnasieskola</vt:lpstr>
      <vt:lpstr>4. Samlad utredning av målgruppstillhörighet</vt:lpstr>
      <vt:lpstr>4. Social bedömning </vt:lpstr>
      <vt:lpstr>4. Psykologisk bedömning (samtycke krävs)</vt:lpstr>
      <vt:lpstr>4. Medicinsk bedömning (samtycke krävs)</vt:lpstr>
      <vt:lpstr>5. Återkoppling till vårdnadshavare om vad den samlade utredningen visar</vt:lpstr>
      <vt:lpstr>6. Rektor bjuder in vårdnadshavare för information om anpassad grundskola</vt:lpstr>
      <vt:lpstr>7. Ansökningsblankett samt de fyra bedömningarna skickas in till utbildningsförvaltningens registratur </vt:lpstr>
      <vt:lpstr>8. Arbetsgrupp inom Barn- och elevhälsan kvalitetsgranskar inkomna bedömningar</vt:lpstr>
      <vt:lpstr>9. Beslut fattas att eleven tillhör målgruppen</vt:lpstr>
      <vt:lpstr>9.1 Ansökan kan avslås</vt:lpstr>
      <vt:lpstr>10. Vårdnadshavare skickar in medgivande och gör skolval</vt:lpstr>
      <vt:lpstr>11. Eleven börjar läsa enligt anpassad grundskolas läroplan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Schematisk arbetsgång ansökan till anpassad grundskola</dc:title>
  <dc:creator>Pontén Lisa</dc:creator>
  <cp:lastModifiedBy>Pontén Lisa</cp:lastModifiedBy>
  <cp:revision>24</cp:revision>
  <cp:lastPrinted>2016-04-19T07:45:19Z</cp:lastPrinted>
  <dcterms:created xsi:type="dcterms:W3CDTF">2023-09-05T10:58:44Z</dcterms:created>
  <dcterms:modified xsi:type="dcterms:W3CDTF">2024-09-17T17:40:44Z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0x010100899298A6D61FDF49B45E58860FDA9160</vt:lpwstr>
  </property>
  <property fmtid="{D5CDD505-2E9C-101B-9397-08002B2CF9AE}" pid="3" name="MediaServiceImageTags">
    <vt:lpwstr/>
  </property>
</Properties>
</file>